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9" r:id="rId2"/>
    <p:sldId id="257" r:id="rId3"/>
    <p:sldId id="258" r:id="rId4"/>
    <p:sldId id="290" r:id="rId5"/>
    <p:sldId id="291" r:id="rId6"/>
    <p:sldId id="292" r:id="rId7"/>
    <p:sldId id="293" r:id="rId8"/>
    <p:sldId id="289" r:id="rId9"/>
    <p:sldId id="272" r:id="rId10"/>
    <p:sldId id="281" r:id="rId11"/>
    <p:sldId id="286" r:id="rId12"/>
    <p:sldId id="287" r:id="rId13"/>
    <p:sldId id="282" r:id="rId14"/>
    <p:sldId id="294" r:id="rId15"/>
  </p:sldIdLst>
  <p:sldSz cx="12192000" cy="6858000"/>
  <p:notesSz cx="6858000" cy="9144000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2326" autoAdjust="0"/>
  </p:normalViewPr>
  <p:slideViewPr>
    <p:cSldViewPr>
      <p:cViewPr varScale="1">
        <p:scale>
          <a:sx n="73" d="100"/>
          <a:sy n="73" d="100"/>
        </p:scale>
        <p:origin x="78" y="4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2090739" y="4454525"/>
            <a:ext cx="10099675" cy="952500"/>
          </a:xfrm>
          <a:prstGeom prst="rect">
            <a:avLst/>
          </a:prstGeom>
          <a:solidFill>
            <a:schemeClr val="bg2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0" y="6415090"/>
            <a:ext cx="12190413" cy="441325"/>
          </a:xfrm>
          <a:prstGeom prst="rect">
            <a:avLst/>
          </a:prstGeom>
          <a:gradFill rotWithShape="0">
            <a:gsLst>
              <a:gs pos="0">
                <a:schemeClr val="folHlink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6" name="Freeform 4"/>
          <p:cNvSpPr>
            <a:spLocks/>
          </p:cNvSpPr>
          <p:nvPr/>
        </p:nvSpPr>
        <p:spPr bwMode="auto">
          <a:xfrm>
            <a:off x="10098088" y="5902327"/>
            <a:ext cx="2093912" cy="955675"/>
          </a:xfrm>
          <a:custGeom>
            <a:avLst/>
            <a:gdLst>
              <a:gd name="T0" fmla="*/ 243 w 989"/>
              <a:gd name="T1" fmla="*/ 0 h 602"/>
              <a:gd name="T2" fmla="*/ 988 w 989"/>
              <a:gd name="T3" fmla="*/ 346 h 602"/>
              <a:gd name="T4" fmla="*/ 953 w 989"/>
              <a:gd name="T5" fmla="*/ 600 h 602"/>
              <a:gd name="T6" fmla="*/ 0 w 989"/>
              <a:gd name="T7" fmla="*/ 601 h 602"/>
              <a:gd name="T8" fmla="*/ 243 w 989"/>
              <a:gd name="T9" fmla="*/ 0 h 60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989" h="602">
                <a:moveTo>
                  <a:pt x="243" y="0"/>
                </a:moveTo>
                <a:lnTo>
                  <a:pt x="988" y="346"/>
                </a:lnTo>
                <a:lnTo>
                  <a:pt x="953" y="600"/>
                </a:lnTo>
                <a:lnTo>
                  <a:pt x="0" y="601"/>
                </a:lnTo>
                <a:lnTo>
                  <a:pt x="243" y="0"/>
                </a:lnTo>
              </a:path>
            </a:pathLst>
          </a:custGeom>
          <a:solidFill>
            <a:schemeClr val="tx1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10101265" y="6176965"/>
            <a:ext cx="2090737" cy="681037"/>
          </a:xfrm>
          <a:custGeom>
            <a:avLst/>
            <a:gdLst>
              <a:gd name="T0" fmla="*/ 0 w 988"/>
              <a:gd name="T1" fmla="*/ 428 h 429"/>
              <a:gd name="T2" fmla="*/ 427 w 988"/>
              <a:gd name="T3" fmla="*/ 0 h 429"/>
              <a:gd name="T4" fmla="*/ 987 w 988"/>
              <a:gd name="T5" fmla="*/ 219 h 429"/>
              <a:gd name="T6" fmla="*/ 987 w 988"/>
              <a:gd name="T7" fmla="*/ 428 h 429"/>
              <a:gd name="T8" fmla="*/ 0 w 988"/>
              <a:gd name="T9" fmla="*/ 428 h 42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988" h="429">
                <a:moveTo>
                  <a:pt x="0" y="428"/>
                </a:moveTo>
                <a:lnTo>
                  <a:pt x="427" y="0"/>
                </a:lnTo>
                <a:lnTo>
                  <a:pt x="987" y="219"/>
                </a:lnTo>
                <a:lnTo>
                  <a:pt x="987" y="428"/>
                </a:lnTo>
                <a:lnTo>
                  <a:pt x="0" y="428"/>
                </a:lnTo>
              </a:path>
            </a:pathLst>
          </a:custGeom>
          <a:solidFill>
            <a:schemeClr val="folHlink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0" y="0"/>
            <a:ext cx="12190413" cy="1295400"/>
          </a:xfrm>
          <a:prstGeom prst="rect">
            <a:avLst/>
          </a:prstGeom>
          <a:gradFill rotWithShape="0">
            <a:gsLst>
              <a:gs pos="0">
                <a:schemeClr val="folHlink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1" y="0"/>
            <a:ext cx="2947988" cy="6858000"/>
          </a:xfrm>
          <a:custGeom>
            <a:avLst/>
            <a:gdLst>
              <a:gd name="T0" fmla="*/ 0 w 1393"/>
              <a:gd name="T1" fmla="*/ 0 h 4320"/>
              <a:gd name="T2" fmla="*/ 1392 w 1393"/>
              <a:gd name="T3" fmla="*/ 240 h 4320"/>
              <a:gd name="T4" fmla="*/ 288 w 1393"/>
              <a:gd name="T5" fmla="*/ 4319 h 4320"/>
              <a:gd name="T6" fmla="*/ 0 w 1393"/>
              <a:gd name="T7" fmla="*/ 4319 h 4320"/>
              <a:gd name="T8" fmla="*/ 0 w 1393"/>
              <a:gd name="T9" fmla="*/ 0 h 432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393" h="4320">
                <a:moveTo>
                  <a:pt x="0" y="0"/>
                </a:moveTo>
                <a:lnTo>
                  <a:pt x="1392" y="240"/>
                </a:lnTo>
                <a:lnTo>
                  <a:pt x="288" y="4319"/>
                </a:lnTo>
                <a:lnTo>
                  <a:pt x="0" y="4319"/>
                </a:lnTo>
                <a:lnTo>
                  <a:pt x="0" y="0"/>
                </a:lnTo>
              </a:path>
            </a:pathLst>
          </a:custGeom>
          <a:solidFill>
            <a:schemeClr val="tx1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>
            <a:off x="4765" y="-15875"/>
            <a:ext cx="2028825" cy="6873875"/>
          </a:xfrm>
          <a:custGeom>
            <a:avLst/>
            <a:gdLst>
              <a:gd name="T0" fmla="*/ 0 w 959"/>
              <a:gd name="T1" fmla="*/ 0 h 4330"/>
              <a:gd name="T2" fmla="*/ 958 w 959"/>
              <a:gd name="T3" fmla="*/ 346 h 4330"/>
              <a:gd name="T4" fmla="*/ 286 w 959"/>
              <a:gd name="T5" fmla="*/ 4329 h 4330"/>
              <a:gd name="T6" fmla="*/ 0 w 959"/>
              <a:gd name="T7" fmla="*/ 4329 h 4330"/>
              <a:gd name="T8" fmla="*/ 0 w 959"/>
              <a:gd name="T9" fmla="*/ 0 h 433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959" h="4330">
                <a:moveTo>
                  <a:pt x="0" y="0"/>
                </a:moveTo>
                <a:lnTo>
                  <a:pt x="958" y="346"/>
                </a:lnTo>
                <a:lnTo>
                  <a:pt x="286" y="4329"/>
                </a:lnTo>
                <a:lnTo>
                  <a:pt x="0" y="4329"/>
                </a:lnTo>
                <a:lnTo>
                  <a:pt x="0" y="0"/>
                </a:lnTo>
              </a:path>
            </a:pathLst>
          </a:custGeom>
          <a:solidFill>
            <a:schemeClr val="folHlink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9944" name="Rectangle 8"/>
          <p:cNvSpPr>
            <a:spLocks noGrp="1" noChangeArrowheads="1"/>
          </p:cNvSpPr>
          <p:nvPr>
            <p:ph type="ctrTitle" sz="quarter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9949" name="Rectangle 1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2133600" y="4495800"/>
            <a:ext cx="9042400" cy="914400"/>
          </a:xfrm>
          <a:ln w="12700" cap="sq">
            <a:headEnd type="none" w="sm" len="sm"/>
            <a:tailEnd type="none" w="sm" len="sm"/>
          </a:ln>
        </p:spPr>
        <p:txBody>
          <a:bodyPr lIns="91440" tIns="45720" rIns="91440" bIns="45720" anchor="ctr"/>
          <a:lstStyle>
            <a:lvl1pPr marL="0" indent="0">
              <a:buFont typeface="Wingdings" pitchFamily="2" charset="2"/>
              <a:buNone/>
              <a:defRPr sz="1575"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11" name="Rectangle 10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10363200" y="6415088"/>
            <a:ext cx="1828800" cy="423862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3953C65-A8F8-4745-A561-7D96BF1D714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2" name="Rectangle 1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Rectangle 12"/>
          <p:cNvSpPr>
            <a:spLocks noGrp="1" noChangeArrowheads="1"/>
          </p:cNvSpPr>
          <p:nvPr>
            <p:ph type="dt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7F0C63-6D67-4963-A74C-6B2459B334CA}" type="datetimeFigureOut">
              <a:rPr lang="ru-RU" smtClean="0"/>
              <a:pPr>
                <a:defRPr/>
              </a:pPr>
              <a:t>09.02.2024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19948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00B38A-00DC-4C1C-ACA3-B183204C2C5F}" type="datetimeFigureOut">
              <a:rPr lang="ru-RU" smtClean="0"/>
              <a:pPr>
                <a:defRPr/>
              </a:pPr>
              <a:t>09.02.2024</a:t>
            </a:fld>
            <a:endParaRPr lang="ru-RU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A805A8-7D17-4768-AEE9-6EFB7117C0F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81868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692218" y="0"/>
            <a:ext cx="2288116" cy="60785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2823633" y="0"/>
            <a:ext cx="6665384" cy="60785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D30DA5-7499-4DCB-80D5-C36BEC7C9E7D}" type="datetimeFigureOut">
              <a:rPr lang="ru-RU" smtClean="0"/>
              <a:pPr>
                <a:defRPr/>
              </a:pPr>
              <a:t>09.02.2024</a:t>
            </a:fld>
            <a:endParaRPr lang="ru-RU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0A4663-71C0-4926-865F-429D1FCB790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57983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197844-AD44-4E2B-BDA1-A92ABDD0EB92}" type="datetimeFigureOut">
              <a:rPr lang="ru-RU" smtClean="0"/>
              <a:pPr>
                <a:defRPr/>
              </a:pPr>
              <a:t>09.02.2024</a:t>
            </a:fld>
            <a:endParaRPr lang="ru-RU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117C86-28AC-41B2-AF4D-E8D80778973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36394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5"/>
            <a:ext cx="10363200" cy="1362075"/>
          </a:xfrm>
        </p:spPr>
        <p:txBody>
          <a:bodyPr anchor="t"/>
          <a:lstStyle>
            <a:lvl1pPr algn="l">
              <a:defRPr sz="225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1125"/>
            </a:lvl1pPr>
            <a:lvl2pPr marL="257175" indent="0">
              <a:buNone/>
              <a:defRPr sz="1013"/>
            </a:lvl2pPr>
            <a:lvl3pPr marL="514350" indent="0">
              <a:buNone/>
              <a:defRPr sz="900"/>
            </a:lvl3pPr>
            <a:lvl4pPr marL="771525" indent="0">
              <a:buNone/>
              <a:defRPr sz="788"/>
            </a:lvl4pPr>
            <a:lvl5pPr marL="1028700" indent="0">
              <a:buNone/>
              <a:defRPr sz="788"/>
            </a:lvl5pPr>
            <a:lvl6pPr marL="1285875" indent="0">
              <a:buNone/>
              <a:defRPr sz="788"/>
            </a:lvl6pPr>
            <a:lvl7pPr marL="1543050" indent="0">
              <a:buNone/>
              <a:defRPr sz="788"/>
            </a:lvl7pPr>
            <a:lvl8pPr marL="1800225" indent="0">
              <a:buNone/>
              <a:defRPr sz="788"/>
            </a:lvl8pPr>
            <a:lvl9pPr marL="2057400" indent="0">
              <a:buNone/>
              <a:defRPr sz="788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EE25C6-42C0-48A0-93B1-6E04B12D3CDB}" type="datetimeFigureOut">
              <a:rPr lang="ru-RU" smtClean="0"/>
              <a:pPr>
                <a:defRPr/>
              </a:pPr>
              <a:t>09.02.2024</a:t>
            </a:fld>
            <a:endParaRPr lang="ru-RU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77AECD-2ED0-41AB-AA52-1C60A365F28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26925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946403" y="1927230"/>
            <a:ext cx="4415367" cy="4151313"/>
          </a:xfrm>
        </p:spPr>
        <p:txBody>
          <a:bodyPr/>
          <a:lstStyle>
            <a:lvl1pPr>
              <a:defRPr sz="1575"/>
            </a:lvl1pPr>
            <a:lvl2pPr>
              <a:defRPr sz="1350"/>
            </a:lvl2pPr>
            <a:lvl3pPr>
              <a:defRPr sz="1125"/>
            </a:lvl3pPr>
            <a:lvl4pPr>
              <a:defRPr sz="1013"/>
            </a:lvl4pPr>
            <a:lvl5pPr>
              <a:defRPr sz="1013"/>
            </a:lvl5pPr>
            <a:lvl6pPr>
              <a:defRPr sz="1013"/>
            </a:lvl6pPr>
            <a:lvl7pPr>
              <a:defRPr sz="1013"/>
            </a:lvl7pPr>
            <a:lvl8pPr>
              <a:defRPr sz="1013"/>
            </a:lvl8pPr>
            <a:lvl9pPr>
              <a:defRPr sz="1013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7564970" y="1927230"/>
            <a:ext cx="4415367" cy="4151313"/>
          </a:xfrm>
        </p:spPr>
        <p:txBody>
          <a:bodyPr/>
          <a:lstStyle>
            <a:lvl1pPr>
              <a:defRPr sz="1575"/>
            </a:lvl1pPr>
            <a:lvl2pPr>
              <a:defRPr sz="1350"/>
            </a:lvl2pPr>
            <a:lvl3pPr>
              <a:defRPr sz="1125"/>
            </a:lvl3pPr>
            <a:lvl4pPr>
              <a:defRPr sz="1013"/>
            </a:lvl4pPr>
            <a:lvl5pPr>
              <a:defRPr sz="1013"/>
            </a:lvl5pPr>
            <a:lvl6pPr>
              <a:defRPr sz="1013"/>
            </a:lvl6pPr>
            <a:lvl7pPr>
              <a:defRPr sz="1013"/>
            </a:lvl7pPr>
            <a:lvl8pPr>
              <a:defRPr sz="1013"/>
            </a:lvl8pPr>
            <a:lvl9pPr>
              <a:defRPr sz="1013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269ED8-CF32-462E-B8F3-2EF1EB8C14EB}" type="datetimeFigureOut">
              <a:rPr lang="ru-RU" smtClean="0"/>
              <a:pPr>
                <a:defRPr/>
              </a:pPr>
              <a:t>09.02.2024</a:t>
            </a:fld>
            <a:endParaRPr lang="ru-RU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C4C17A-23E1-4E60-86F9-302C53B7894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73206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1350" b="1"/>
            </a:lvl1pPr>
            <a:lvl2pPr marL="257175" indent="0">
              <a:buNone/>
              <a:defRPr sz="1125" b="1"/>
            </a:lvl2pPr>
            <a:lvl3pPr marL="514350" indent="0">
              <a:buNone/>
              <a:defRPr sz="1013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1350"/>
            </a:lvl1pPr>
            <a:lvl2pPr>
              <a:defRPr sz="1125"/>
            </a:lvl2pPr>
            <a:lvl3pPr>
              <a:defRPr sz="1013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70" y="1535113"/>
            <a:ext cx="5389033" cy="639762"/>
          </a:xfrm>
        </p:spPr>
        <p:txBody>
          <a:bodyPr anchor="b"/>
          <a:lstStyle>
            <a:lvl1pPr marL="0" indent="0">
              <a:buNone/>
              <a:defRPr sz="1350" b="1"/>
            </a:lvl1pPr>
            <a:lvl2pPr marL="257175" indent="0">
              <a:buNone/>
              <a:defRPr sz="1125" b="1"/>
            </a:lvl2pPr>
            <a:lvl3pPr marL="514350" indent="0">
              <a:buNone/>
              <a:defRPr sz="1013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70" y="2174875"/>
            <a:ext cx="5389033" cy="3951288"/>
          </a:xfrm>
        </p:spPr>
        <p:txBody>
          <a:bodyPr/>
          <a:lstStyle>
            <a:lvl1pPr>
              <a:defRPr sz="1350"/>
            </a:lvl1pPr>
            <a:lvl2pPr>
              <a:defRPr sz="1125"/>
            </a:lvl2pPr>
            <a:lvl3pPr>
              <a:defRPr sz="1013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691A0E-F32C-4BF2-9561-1261762CE10C}" type="datetimeFigureOut">
              <a:rPr lang="ru-RU" smtClean="0"/>
              <a:pPr>
                <a:defRPr/>
              </a:pPr>
              <a:t>09.02.2024</a:t>
            </a:fld>
            <a:endParaRPr lang="ru-RU"/>
          </a:p>
        </p:txBody>
      </p:sp>
      <p:sp>
        <p:nvSpPr>
          <p:cNvPr id="8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1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B96E3B-40F8-4304-8A05-AA1825BB367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6458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FC4AFA-17A6-4154-A5E7-CF2FA9799E8A}" type="datetimeFigureOut">
              <a:rPr lang="ru-RU" smtClean="0"/>
              <a:pPr>
                <a:defRPr/>
              </a:pPr>
              <a:t>09.02.2024</a:t>
            </a:fld>
            <a:endParaRPr lang="ru-RU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EFA628-E2FC-48E7-9D5C-69D6050F8E5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53089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32DC5D-2515-4AEC-B7BA-3633AC845882}" type="datetimeFigureOut">
              <a:rPr lang="ru-RU" smtClean="0"/>
              <a:pPr>
                <a:defRPr/>
              </a:pPr>
              <a:t>09.02.2024</a:t>
            </a:fld>
            <a:endParaRPr lang="ru-RU"/>
          </a:p>
        </p:txBody>
      </p:sp>
      <p:sp>
        <p:nvSpPr>
          <p:cNvPr id="3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47F42E-A1C5-4876-8684-16403F4667C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39554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/>
          <a:lstStyle>
            <a:lvl1pPr algn="l">
              <a:defRPr sz="1125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055"/>
            <a:ext cx="6815667" cy="5853113"/>
          </a:xfrm>
        </p:spPr>
        <p:txBody>
          <a:bodyPr/>
          <a:lstStyle>
            <a:lvl1pPr>
              <a:defRPr sz="1800"/>
            </a:lvl1pPr>
            <a:lvl2pPr>
              <a:defRPr sz="1575"/>
            </a:lvl2pPr>
            <a:lvl3pPr>
              <a:defRPr sz="1350"/>
            </a:lvl3pPr>
            <a:lvl4pPr>
              <a:defRPr sz="1125"/>
            </a:lvl4pPr>
            <a:lvl5pPr>
              <a:defRPr sz="1125"/>
            </a:lvl5pPr>
            <a:lvl6pPr>
              <a:defRPr sz="1125"/>
            </a:lvl6pPr>
            <a:lvl7pPr>
              <a:defRPr sz="1125"/>
            </a:lvl7pPr>
            <a:lvl8pPr>
              <a:defRPr sz="1125"/>
            </a:lvl8pPr>
            <a:lvl9pPr>
              <a:defRPr sz="1125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788"/>
            </a:lvl1pPr>
            <a:lvl2pPr marL="257175" indent="0">
              <a:buNone/>
              <a:defRPr sz="675"/>
            </a:lvl2pPr>
            <a:lvl3pPr marL="514350" indent="0">
              <a:buNone/>
              <a:defRPr sz="563"/>
            </a:lvl3pPr>
            <a:lvl4pPr marL="771525" indent="0">
              <a:buNone/>
              <a:defRPr sz="506"/>
            </a:lvl4pPr>
            <a:lvl5pPr marL="1028700" indent="0">
              <a:buNone/>
              <a:defRPr sz="506"/>
            </a:lvl5pPr>
            <a:lvl6pPr marL="1285875" indent="0">
              <a:buNone/>
              <a:defRPr sz="506"/>
            </a:lvl6pPr>
            <a:lvl7pPr marL="1543050" indent="0">
              <a:buNone/>
              <a:defRPr sz="506"/>
            </a:lvl7pPr>
            <a:lvl8pPr marL="1800225" indent="0">
              <a:buNone/>
              <a:defRPr sz="506"/>
            </a:lvl8pPr>
            <a:lvl9pPr marL="2057400" indent="0">
              <a:buNone/>
              <a:defRPr sz="506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A036D9-EC07-46EE-B36F-959A5152A518}" type="datetimeFigureOut">
              <a:rPr lang="ru-RU" smtClean="0"/>
              <a:pPr>
                <a:defRPr/>
              </a:pPr>
              <a:t>09.02.2024</a:t>
            </a:fld>
            <a:endParaRPr lang="ru-RU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C2B58B-D93D-4D3D-AC6A-F29C8C0ACA2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15286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/>
          <a:lstStyle>
            <a:lvl1pPr algn="l">
              <a:defRPr sz="1125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1800"/>
            </a:lvl1pPr>
            <a:lvl2pPr marL="257175" indent="0">
              <a:buNone/>
              <a:defRPr sz="1575"/>
            </a:lvl2pPr>
            <a:lvl3pPr marL="514350" indent="0">
              <a:buNone/>
              <a:defRPr sz="1350"/>
            </a:lvl3pPr>
            <a:lvl4pPr marL="771525" indent="0">
              <a:buNone/>
              <a:defRPr sz="1125"/>
            </a:lvl4pPr>
            <a:lvl5pPr marL="1028700" indent="0">
              <a:buNone/>
              <a:defRPr sz="1125"/>
            </a:lvl5pPr>
            <a:lvl6pPr marL="1285875" indent="0">
              <a:buNone/>
              <a:defRPr sz="1125"/>
            </a:lvl6pPr>
            <a:lvl7pPr marL="1543050" indent="0">
              <a:buNone/>
              <a:defRPr sz="1125"/>
            </a:lvl7pPr>
            <a:lvl8pPr marL="1800225" indent="0">
              <a:buNone/>
              <a:defRPr sz="1125"/>
            </a:lvl8pPr>
            <a:lvl9pPr marL="2057400" indent="0">
              <a:buNone/>
              <a:defRPr sz="1125"/>
            </a:lvl9pPr>
          </a:lstStyle>
          <a:p>
            <a:pPr lvl="0"/>
            <a:r>
              <a:rPr lang="ru-RU" noProof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788"/>
            </a:lvl1pPr>
            <a:lvl2pPr marL="257175" indent="0">
              <a:buNone/>
              <a:defRPr sz="675"/>
            </a:lvl2pPr>
            <a:lvl3pPr marL="514350" indent="0">
              <a:buNone/>
              <a:defRPr sz="563"/>
            </a:lvl3pPr>
            <a:lvl4pPr marL="771525" indent="0">
              <a:buNone/>
              <a:defRPr sz="506"/>
            </a:lvl4pPr>
            <a:lvl5pPr marL="1028700" indent="0">
              <a:buNone/>
              <a:defRPr sz="506"/>
            </a:lvl5pPr>
            <a:lvl6pPr marL="1285875" indent="0">
              <a:buNone/>
              <a:defRPr sz="506"/>
            </a:lvl6pPr>
            <a:lvl7pPr marL="1543050" indent="0">
              <a:buNone/>
              <a:defRPr sz="506"/>
            </a:lvl7pPr>
            <a:lvl8pPr marL="1800225" indent="0">
              <a:buNone/>
              <a:defRPr sz="506"/>
            </a:lvl8pPr>
            <a:lvl9pPr marL="2057400" indent="0">
              <a:buNone/>
              <a:defRPr sz="506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D5BE1F-F148-4C0C-9781-F2A49DEB5EE2}" type="datetimeFigureOut">
              <a:rPr lang="ru-RU" smtClean="0"/>
              <a:pPr>
                <a:defRPr/>
              </a:pPr>
              <a:t>09.02.2024</a:t>
            </a:fld>
            <a:endParaRPr lang="ru-RU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C73613-1977-40F5-B184-E151C60AB9A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03736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6415090"/>
            <a:ext cx="12190413" cy="441325"/>
          </a:xfrm>
          <a:prstGeom prst="rect">
            <a:avLst/>
          </a:prstGeom>
          <a:gradFill rotWithShape="0">
            <a:gsLst>
              <a:gs pos="0">
                <a:schemeClr val="folHlink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1027" name="Freeform 3"/>
          <p:cNvSpPr>
            <a:spLocks/>
          </p:cNvSpPr>
          <p:nvPr/>
        </p:nvSpPr>
        <p:spPr bwMode="auto">
          <a:xfrm>
            <a:off x="10098088" y="5902327"/>
            <a:ext cx="2093912" cy="955675"/>
          </a:xfrm>
          <a:custGeom>
            <a:avLst/>
            <a:gdLst>
              <a:gd name="T0" fmla="*/ 243 w 989"/>
              <a:gd name="T1" fmla="*/ 0 h 602"/>
              <a:gd name="T2" fmla="*/ 988 w 989"/>
              <a:gd name="T3" fmla="*/ 346 h 602"/>
              <a:gd name="T4" fmla="*/ 953 w 989"/>
              <a:gd name="T5" fmla="*/ 600 h 602"/>
              <a:gd name="T6" fmla="*/ 0 w 989"/>
              <a:gd name="T7" fmla="*/ 601 h 602"/>
              <a:gd name="T8" fmla="*/ 243 w 989"/>
              <a:gd name="T9" fmla="*/ 0 h 60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989" h="602">
                <a:moveTo>
                  <a:pt x="243" y="0"/>
                </a:moveTo>
                <a:lnTo>
                  <a:pt x="988" y="346"/>
                </a:lnTo>
                <a:lnTo>
                  <a:pt x="953" y="600"/>
                </a:lnTo>
                <a:lnTo>
                  <a:pt x="0" y="601"/>
                </a:lnTo>
                <a:lnTo>
                  <a:pt x="243" y="0"/>
                </a:lnTo>
              </a:path>
            </a:pathLst>
          </a:custGeom>
          <a:solidFill>
            <a:schemeClr val="tx1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028" name="Freeform 4"/>
          <p:cNvSpPr>
            <a:spLocks/>
          </p:cNvSpPr>
          <p:nvPr/>
        </p:nvSpPr>
        <p:spPr bwMode="auto">
          <a:xfrm>
            <a:off x="10101265" y="6176965"/>
            <a:ext cx="2090737" cy="681037"/>
          </a:xfrm>
          <a:custGeom>
            <a:avLst/>
            <a:gdLst>
              <a:gd name="T0" fmla="*/ 0 w 988"/>
              <a:gd name="T1" fmla="*/ 428 h 429"/>
              <a:gd name="T2" fmla="*/ 427 w 988"/>
              <a:gd name="T3" fmla="*/ 0 h 429"/>
              <a:gd name="T4" fmla="*/ 987 w 988"/>
              <a:gd name="T5" fmla="*/ 219 h 429"/>
              <a:gd name="T6" fmla="*/ 987 w 988"/>
              <a:gd name="T7" fmla="*/ 428 h 429"/>
              <a:gd name="T8" fmla="*/ 0 w 988"/>
              <a:gd name="T9" fmla="*/ 428 h 42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988" h="429">
                <a:moveTo>
                  <a:pt x="0" y="428"/>
                </a:moveTo>
                <a:lnTo>
                  <a:pt x="427" y="0"/>
                </a:lnTo>
                <a:lnTo>
                  <a:pt x="987" y="219"/>
                </a:lnTo>
                <a:lnTo>
                  <a:pt x="987" y="428"/>
                </a:lnTo>
                <a:lnTo>
                  <a:pt x="0" y="428"/>
                </a:lnTo>
              </a:path>
            </a:pathLst>
          </a:custGeom>
          <a:solidFill>
            <a:schemeClr val="folHlink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0"/>
            <a:ext cx="12190413" cy="1295400"/>
          </a:xfrm>
          <a:prstGeom prst="rect">
            <a:avLst/>
          </a:prstGeom>
          <a:gradFill rotWithShape="0">
            <a:gsLst>
              <a:gs pos="0">
                <a:schemeClr val="folHlink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1030" name="Freeform 6"/>
          <p:cNvSpPr>
            <a:spLocks/>
          </p:cNvSpPr>
          <p:nvPr/>
        </p:nvSpPr>
        <p:spPr bwMode="auto">
          <a:xfrm>
            <a:off x="1" y="0"/>
            <a:ext cx="2947988" cy="6858000"/>
          </a:xfrm>
          <a:custGeom>
            <a:avLst/>
            <a:gdLst>
              <a:gd name="T0" fmla="*/ 0 w 1393"/>
              <a:gd name="T1" fmla="*/ 0 h 4320"/>
              <a:gd name="T2" fmla="*/ 1392 w 1393"/>
              <a:gd name="T3" fmla="*/ 240 h 4320"/>
              <a:gd name="T4" fmla="*/ 288 w 1393"/>
              <a:gd name="T5" fmla="*/ 4319 h 4320"/>
              <a:gd name="T6" fmla="*/ 0 w 1393"/>
              <a:gd name="T7" fmla="*/ 4319 h 4320"/>
              <a:gd name="T8" fmla="*/ 0 w 1393"/>
              <a:gd name="T9" fmla="*/ 0 h 432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393" h="4320">
                <a:moveTo>
                  <a:pt x="0" y="0"/>
                </a:moveTo>
                <a:lnTo>
                  <a:pt x="1392" y="240"/>
                </a:lnTo>
                <a:lnTo>
                  <a:pt x="288" y="4319"/>
                </a:lnTo>
                <a:lnTo>
                  <a:pt x="0" y="4319"/>
                </a:lnTo>
                <a:lnTo>
                  <a:pt x="0" y="0"/>
                </a:lnTo>
              </a:path>
            </a:pathLst>
          </a:custGeom>
          <a:solidFill>
            <a:schemeClr val="tx1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8919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773113" y="6415090"/>
            <a:ext cx="2124075" cy="44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kumimoji="0" sz="788"/>
            </a:lvl1pPr>
          </a:lstStyle>
          <a:p>
            <a:pPr>
              <a:defRPr/>
            </a:pPr>
            <a:fld id="{397A5EF4-297D-4732-9A59-FCB9005095E1}" type="datetimeFigureOut">
              <a:rPr lang="ru-RU" smtClean="0"/>
              <a:pPr>
                <a:defRPr/>
              </a:pPr>
              <a:t>09.02.2024</a:t>
            </a:fld>
            <a:endParaRPr lang="ru-RU"/>
          </a:p>
        </p:txBody>
      </p:sp>
      <p:sp>
        <p:nvSpPr>
          <p:cNvPr id="38920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970212" y="6415090"/>
            <a:ext cx="6788151" cy="44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eaLnBrk="1" hangingPunct="1">
              <a:defRPr kumimoji="0" sz="788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3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2824163" y="2"/>
            <a:ext cx="9156700" cy="1065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34" name="Freeform 10"/>
          <p:cNvSpPr>
            <a:spLocks/>
          </p:cNvSpPr>
          <p:nvPr/>
        </p:nvSpPr>
        <p:spPr bwMode="auto">
          <a:xfrm>
            <a:off x="0" y="-15875"/>
            <a:ext cx="2030413" cy="6873875"/>
          </a:xfrm>
          <a:custGeom>
            <a:avLst/>
            <a:gdLst>
              <a:gd name="T0" fmla="*/ 0 w 959"/>
              <a:gd name="T1" fmla="*/ 0 h 4330"/>
              <a:gd name="T2" fmla="*/ 958 w 959"/>
              <a:gd name="T3" fmla="*/ 346 h 4330"/>
              <a:gd name="T4" fmla="*/ 286 w 959"/>
              <a:gd name="T5" fmla="*/ 4329 h 4330"/>
              <a:gd name="T6" fmla="*/ 0 w 959"/>
              <a:gd name="T7" fmla="*/ 4329 h 4330"/>
              <a:gd name="T8" fmla="*/ 0 w 959"/>
              <a:gd name="T9" fmla="*/ 0 h 433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959" h="4330">
                <a:moveTo>
                  <a:pt x="0" y="0"/>
                </a:moveTo>
                <a:lnTo>
                  <a:pt x="958" y="346"/>
                </a:lnTo>
                <a:lnTo>
                  <a:pt x="286" y="4329"/>
                </a:lnTo>
                <a:lnTo>
                  <a:pt x="0" y="4329"/>
                </a:lnTo>
                <a:lnTo>
                  <a:pt x="0" y="0"/>
                </a:lnTo>
              </a:path>
            </a:pathLst>
          </a:custGeom>
          <a:solidFill>
            <a:schemeClr val="folHlink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035" name="Rectangle 11"/>
          <p:cNvSpPr>
            <a:spLocks noGrp="1" noChangeArrowheads="1"/>
          </p:cNvSpPr>
          <p:nvPr>
            <p:ph type="body" idx="1"/>
          </p:nvPr>
        </p:nvSpPr>
        <p:spPr bwMode="auto">
          <a:xfrm>
            <a:off x="2946402" y="1927227"/>
            <a:ext cx="9034463" cy="4151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38924" name="Rectangle 1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0564814" y="6415088"/>
            <a:ext cx="1292225" cy="423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kumimoji="0" sz="788" smtClean="0"/>
            </a:lvl1pPr>
          </a:lstStyle>
          <a:p>
            <a:pPr>
              <a:defRPr/>
            </a:pPr>
            <a:fld id="{E5B40DBA-BBA1-4E40-9A15-ED624EC8B4C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7292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2025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025">
          <a:solidFill>
            <a:schemeClr val="tx2"/>
          </a:solidFill>
          <a:latin typeface="Arial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025">
          <a:solidFill>
            <a:schemeClr val="tx2"/>
          </a:solidFill>
          <a:latin typeface="Arial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025">
          <a:solidFill>
            <a:schemeClr val="tx2"/>
          </a:solidFill>
          <a:latin typeface="Arial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025">
          <a:solidFill>
            <a:schemeClr val="tx2"/>
          </a:solidFill>
          <a:latin typeface="Arial" pitchFamily="34" charset="0"/>
        </a:defRPr>
      </a:lvl5pPr>
      <a:lvl6pPr marL="257175" algn="l" rtl="0" eaLnBrk="1" fontAlgn="base" hangingPunct="1">
        <a:spcBef>
          <a:spcPct val="0"/>
        </a:spcBef>
        <a:spcAft>
          <a:spcPct val="0"/>
        </a:spcAft>
        <a:defRPr sz="2025">
          <a:solidFill>
            <a:schemeClr val="tx2"/>
          </a:solidFill>
          <a:latin typeface="Arial" pitchFamily="34" charset="0"/>
        </a:defRPr>
      </a:lvl6pPr>
      <a:lvl7pPr marL="514350" algn="l" rtl="0" eaLnBrk="1" fontAlgn="base" hangingPunct="1">
        <a:spcBef>
          <a:spcPct val="0"/>
        </a:spcBef>
        <a:spcAft>
          <a:spcPct val="0"/>
        </a:spcAft>
        <a:defRPr sz="2025">
          <a:solidFill>
            <a:schemeClr val="tx2"/>
          </a:solidFill>
          <a:latin typeface="Arial" pitchFamily="34" charset="0"/>
        </a:defRPr>
      </a:lvl7pPr>
      <a:lvl8pPr marL="771525" algn="l" rtl="0" eaLnBrk="1" fontAlgn="base" hangingPunct="1">
        <a:spcBef>
          <a:spcPct val="0"/>
        </a:spcBef>
        <a:spcAft>
          <a:spcPct val="0"/>
        </a:spcAft>
        <a:defRPr sz="2025">
          <a:solidFill>
            <a:schemeClr val="tx2"/>
          </a:solidFill>
          <a:latin typeface="Arial" pitchFamily="34" charset="0"/>
        </a:defRPr>
      </a:lvl8pPr>
      <a:lvl9pPr marL="1028700" algn="l" rtl="0" eaLnBrk="1" fontAlgn="base" hangingPunct="1">
        <a:spcBef>
          <a:spcPct val="0"/>
        </a:spcBef>
        <a:spcAft>
          <a:spcPct val="0"/>
        </a:spcAft>
        <a:defRPr sz="2025">
          <a:solidFill>
            <a:schemeClr val="tx2"/>
          </a:solidFill>
          <a:latin typeface="Arial" pitchFamily="34" charset="0"/>
        </a:defRPr>
      </a:lvl9pPr>
    </p:titleStyle>
    <p:bodyStyle>
      <a:lvl1pPr marL="192881" indent="-192881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85000"/>
        <a:buFont typeface="Wingdings" panose="05000000000000000000" pitchFamily="2" charset="2"/>
        <a:buChar char="u"/>
        <a:defRPr>
          <a:solidFill>
            <a:schemeClr val="tx1"/>
          </a:solidFill>
          <a:latin typeface="+mn-lt"/>
          <a:ea typeface="+mn-ea"/>
          <a:cs typeface="+mn-cs"/>
        </a:defRPr>
      </a:lvl1pPr>
      <a:lvl2pPr marL="417910" indent="-160735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85000"/>
        <a:buFont typeface="Wingdings" panose="05000000000000000000" pitchFamily="2" charset="2"/>
        <a:buChar char="n"/>
        <a:defRPr sz="1125">
          <a:solidFill>
            <a:schemeClr val="tx1"/>
          </a:solidFill>
          <a:latin typeface="+mn-lt"/>
        </a:defRPr>
      </a:lvl2pPr>
      <a:lvl3pPr marL="610791" indent="-128588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anose="05000000000000000000" pitchFamily="2" charset="2"/>
        <a:buChar char="l"/>
        <a:defRPr>
          <a:solidFill>
            <a:schemeClr val="tx1"/>
          </a:solidFill>
          <a:latin typeface="+mn-lt"/>
        </a:defRPr>
      </a:lvl3pPr>
      <a:lvl4pPr marL="803672" indent="-128588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anose="05000000000000000000" pitchFamily="2" charset="2"/>
        <a:buChar char="n"/>
        <a:defRPr sz="900">
          <a:solidFill>
            <a:schemeClr val="tx1"/>
          </a:solidFill>
          <a:latin typeface="+mn-lt"/>
        </a:defRPr>
      </a:lvl4pPr>
      <a:lvl5pPr marL="996554" indent="-128588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70000"/>
        <a:buFont typeface="Wingdings" panose="05000000000000000000" pitchFamily="2" charset="2"/>
        <a:buChar char="l"/>
        <a:defRPr sz="900">
          <a:solidFill>
            <a:schemeClr val="tx1"/>
          </a:solidFill>
          <a:latin typeface="+mn-lt"/>
        </a:defRPr>
      </a:lvl5pPr>
      <a:lvl6pPr marL="1253729" indent="-128588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70000"/>
        <a:buFont typeface="Wingdings" pitchFamily="2" charset="2"/>
        <a:buChar char="l"/>
        <a:defRPr sz="900">
          <a:solidFill>
            <a:schemeClr val="tx1"/>
          </a:solidFill>
          <a:latin typeface="+mn-lt"/>
        </a:defRPr>
      </a:lvl6pPr>
      <a:lvl7pPr marL="1510904" indent="-128588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70000"/>
        <a:buFont typeface="Wingdings" pitchFamily="2" charset="2"/>
        <a:buChar char="l"/>
        <a:defRPr sz="900">
          <a:solidFill>
            <a:schemeClr val="tx1"/>
          </a:solidFill>
          <a:latin typeface="+mn-lt"/>
        </a:defRPr>
      </a:lvl7pPr>
      <a:lvl8pPr marL="1768079" indent="-128588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70000"/>
        <a:buFont typeface="Wingdings" pitchFamily="2" charset="2"/>
        <a:buChar char="l"/>
        <a:defRPr sz="900">
          <a:solidFill>
            <a:schemeClr val="tx1"/>
          </a:solidFill>
          <a:latin typeface="+mn-lt"/>
        </a:defRPr>
      </a:lvl8pPr>
      <a:lvl9pPr marL="2025254" indent="-128588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70000"/>
        <a:buFont typeface="Wingdings" pitchFamily="2" charset="2"/>
        <a:buChar char="l"/>
        <a:defRPr sz="9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3pPr>
      <a:lvl4pPr marL="77152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28587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54305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80022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image" Target="../media/image1.png"/><Relationship Id="rId7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microsoft.com/office/2007/relationships/hdphoto" Target="../media/hdphoto1.wdp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microsoft.com/office/2007/relationships/hdphoto" Target="../media/hdphoto4.wdp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 txBox="1">
            <a:spLocks/>
          </p:cNvSpPr>
          <p:nvPr/>
        </p:nvSpPr>
        <p:spPr bwMode="auto">
          <a:xfrm>
            <a:off x="2500064" y="4513154"/>
            <a:ext cx="8060432" cy="6480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2025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025">
                <a:solidFill>
                  <a:schemeClr val="tx2"/>
                </a:solidFill>
                <a:latin typeface="Arial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025">
                <a:solidFill>
                  <a:schemeClr val="tx2"/>
                </a:solidFill>
                <a:latin typeface="Arial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025">
                <a:solidFill>
                  <a:schemeClr val="tx2"/>
                </a:solidFill>
                <a:latin typeface="Arial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025">
                <a:solidFill>
                  <a:schemeClr val="tx2"/>
                </a:solidFill>
                <a:latin typeface="Arial" pitchFamily="34" charset="0"/>
              </a:defRPr>
            </a:lvl5pPr>
            <a:lvl6pPr marL="257175" algn="l" rtl="0" eaLnBrk="1" fontAlgn="base" hangingPunct="1">
              <a:spcBef>
                <a:spcPct val="0"/>
              </a:spcBef>
              <a:spcAft>
                <a:spcPct val="0"/>
              </a:spcAft>
              <a:defRPr sz="2025">
                <a:solidFill>
                  <a:schemeClr val="tx2"/>
                </a:solidFill>
                <a:latin typeface="Arial" pitchFamily="34" charset="0"/>
              </a:defRPr>
            </a:lvl6pPr>
            <a:lvl7pPr marL="514350" algn="l" rtl="0" eaLnBrk="1" fontAlgn="base" hangingPunct="1">
              <a:spcBef>
                <a:spcPct val="0"/>
              </a:spcBef>
              <a:spcAft>
                <a:spcPct val="0"/>
              </a:spcAft>
              <a:defRPr sz="2025">
                <a:solidFill>
                  <a:schemeClr val="tx2"/>
                </a:solidFill>
                <a:latin typeface="Arial" pitchFamily="34" charset="0"/>
              </a:defRPr>
            </a:lvl7pPr>
            <a:lvl8pPr marL="771525" algn="l" rtl="0" eaLnBrk="1" fontAlgn="base" hangingPunct="1">
              <a:spcBef>
                <a:spcPct val="0"/>
              </a:spcBef>
              <a:spcAft>
                <a:spcPct val="0"/>
              </a:spcAft>
              <a:defRPr sz="2025">
                <a:solidFill>
                  <a:schemeClr val="tx2"/>
                </a:solidFill>
                <a:latin typeface="Arial" pitchFamily="34" charset="0"/>
              </a:defRPr>
            </a:lvl8pPr>
            <a:lvl9pPr marL="1028700" algn="l" rtl="0" eaLnBrk="1" fontAlgn="base" hangingPunct="1">
              <a:spcBef>
                <a:spcPct val="0"/>
              </a:spcBef>
              <a:spcAft>
                <a:spcPct val="0"/>
              </a:spcAft>
              <a:defRPr sz="2025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r>
              <a:rPr kumimoji="0" lang="ru-RU" sz="2400" b="1" i="1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Хижняк Н.В., психолог-консультант</a:t>
            </a:r>
            <a:endParaRPr kumimoji="0" lang="en-US" sz="2400" i="1" kern="0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352" y="404664"/>
            <a:ext cx="1216772" cy="1236976"/>
          </a:xfrm>
          <a:prstGeom prst="rect">
            <a:avLst/>
          </a:prstGeom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2514534" y="1549467"/>
            <a:ext cx="8960566" cy="235480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5400" kern="1200" cap="none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>
              <a:defRPr/>
            </a:pPr>
            <a:r>
              <a:rPr lang="ru-RU" altLang="ru-RU" sz="28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ТЕМА</a:t>
            </a:r>
            <a:r>
              <a:rPr lang="en-US" altLang="ru-RU" sz="28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altLang="ru-RU" sz="28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defRPr/>
            </a:pPr>
            <a:r>
              <a:rPr lang="ru-RU" altLang="ru-RU" sz="28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Психологическое консультирование в работе педагога- психолога. Техники и этапы психологического консультирования участников образовательного процесса. Применение новых технологий в работе психологов (МАК карты).</a:t>
            </a:r>
            <a:br>
              <a:rPr lang="ru-RU" altLang="ru-RU" sz="28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altLang="ru-RU" sz="28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2987839" y="332656"/>
            <a:ext cx="9060779" cy="584501"/>
          </a:xfrm>
          <a:prstGeom prst="round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3071664" y="332656"/>
            <a:ext cx="7488832" cy="58477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600" b="1" kern="1400" dirty="0">
                <a:solidFill>
                  <a:schemeClr val="tx2"/>
                </a:solidFill>
                <a:cs typeface="Times New Roman" panose="02020603050405020304" pitchFamily="18" charset="0"/>
              </a:rPr>
              <a:t>КГУ «Региональный центр психологической поддержки и дополнительного образования» Управления образования </a:t>
            </a:r>
            <a:r>
              <a:rPr lang="ru-RU" sz="1600" b="1" kern="1400" dirty="0" err="1">
                <a:solidFill>
                  <a:schemeClr val="tx2"/>
                </a:solidFill>
                <a:cs typeface="Times New Roman" panose="02020603050405020304" pitchFamily="18" charset="0"/>
              </a:rPr>
              <a:t>акимата</a:t>
            </a:r>
            <a:r>
              <a:rPr lang="ru-RU" sz="1600" b="1" kern="1400" dirty="0">
                <a:solidFill>
                  <a:schemeClr val="tx2"/>
                </a:solidFill>
                <a:cs typeface="Times New Roman" panose="02020603050405020304" pitchFamily="18" charset="0"/>
              </a:rPr>
              <a:t> </a:t>
            </a:r>
            <a:r>
              <a:rPr lang="ru-RU" sz="1600" b="1" kern="1400" dirty="0" err="1">
                <a:solidFill>
                  <a:schemeClr val="tx2"/>
                </a:solidFill>
                <a:cs typeface="Times New Roman" panose="02020603050405020304" pitchFamily="18" charset="0"/>
              </a:rPr>
              <a:t>Костанайской</a:t>
            </a:r>
            <a:r>
              <a:rPr lang="ru-RU" sz="1600" b="1" kern="1400" dirty="0">
                <a:solidFill>
                  <a:schemeClr val="tx2"/>
                </a:solidFill>
                <a:cs typeface="Times New Roman" panose="02020603050405020304" pitchFamily="18" charset="0"/>
              </a:rPr>
              <a:t> области</a:t>
            </a:r>
          </a:p>
        </p:txBody>
      </p:sp>
    </p:spTree>
    <p:extLst>
      <p:ext uri="{BB962C8B-B14F-4D97-AF65-F5344CB8AC3E}">
        <p14:creationId xmlns:p14="http://schemas.microsoft.com/office/powerpoint/2010/main" val="97554714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917102" y="2967335"/>
            <a:ext cx="35779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5400" b="1" dirty="0">
                <a:ln/>
                <a:solidFill>
                  <a:schemeClr val="accent4"/>
                </a:solidFill>
              </a:rPr>
              <a:t> 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352" y="404664"/>
            <a:ext cx="1216772" cy="1236976"/>
          </a:xfrm>
          <a:prstGeom prst="rect">
            <a:avLst/>
          </a:prstGeom>
        </p:spPr>
      </p:pic>
      <p:sp>
        <p:nvSpPr>
          <p:cNvPr id="9" name="Скругленный прямоугольник 8"/>
          <p:cNvSpPr/>
          <p:nvPr/>
        </p:nvSpPr>
        <p:spPr>
          <a:xfrm>
            <a:off x="11668512" y="6477300"/>
            <a:ext cx="382588" cy="268288"/>
          </a:xfrm>
          <a:prstGeom prst="roundRect">
            <a:avLst/>
          </a:prstGeom>
          <a:solidFill>
            <a:schemeClr val="tx2">
              <a:lumMod val="95000"/>
            </a:schemeClr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200" dirty="0"/>
              <a:t>10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2987839" y="332948"/>
            <a:ext cx="9060779" cy="584501"/>
          </a:xfrm>
          <a:prstGeom prst="round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Заголовок 1"/>
          <p:cNvSpPr>
            <a:spLocks noGrp="1"/>
          </p:cNvSpPr>
          <p:nvPr>
            <p:ph type="title"/>
          </p:nvPr>
        </p:nvSpPr>
        <p:spPr>
          <a:xfrm>
            <a:off x="2783632" y="620688"/>
            <a:ext cx="9601196" cy="199998"/>
          </a:xfrm>
        </p:spPr>
        <p:txBody>
          <a:bodyPr>
            <a:noAutofit/>
          </a:bodyPr>
          <a:lstStyle/>
          <a:p>
            <a:pPr algn="ctr"/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ПРИМЕНЕНИЕ НОВЫХ  ПРОЕКТИВНЫХ МЕТОДИК В РАБОТЕ ПСИХОЛОГОВ (МАК)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1720950" y="2533273"/>
            <a:ext cx="4824536" cy="2396158"/>
          </a:xfrm>
          <a:prstGeom prst="roundRect">
            <a:avLst/>
          </a:prstGeom>
          <a:solidFill>
            <a:schemeClr val="tx2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>
              <a:defRPr/>
            </a:pPr>
            <a:r>
              <a:rPr lang="ru-RU" altLang="ru-RU" sz="1400" b="1" i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Метафорические карты – </a:t>
            </a:r>
            <a:r>
              <a:rPr lang="ru-RU" altLang="ru-RU" sz="1400" i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новое, но уже зарекомендовавшее себя направление в психологии, относящееся к проективным методикам. Плюс этого метода в том, что с картами можно работать и самостоятельно для развития творческого потенциала, воображения. Метафорические ассоциативные карты (МАК) – набор карт или открыток, на которых изображены разного рода события, фигуры, лица, природа, предметы, животные, абстракции.</a:t>
            </a: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16080" y="1934492"/>
            <a:ext cx="4668012" cy="34290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93172272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Прямоугольник 1"/>
          <p:cNvSpPr/>
          <p:nvPr/>
        </p:nvSpPr>
        <p:spPr>
          <a:xfrm>
            <a:off x="4151784" y="2132856"/>
            <a:ext cx="3709670" cy="186204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15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Times New Roman" panose="02020603050405020304" pitchFamily="18" charset="0"/>
              </a:rPr>
              <a:t>МАК</a:t>
            </a:r>
          </a:p>
        </p:txBody>
      </p:sp>
    </p:spTree>
    <p:extLst>
      <p:ext uri="{BB962C8B-B14F-4D97-AF65-F5344CB8AC3E}">
        <p14:creationId xmlns:p14="http://schemas.microsoft.com/office/powerpoint/2010/main" val="327860778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1" y="-5021"/>
            <a:ext cx="4572000" cy="335699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3999" y="-1"/>
            <a:ext cx="4668012" cy="34290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6001" y="3212976"/>
            <a:ext cx="4572000" cy="342900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24001" y="3212976"/>
            <a:ext cx="4668011" cy="347042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61858617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071664" y="1700808"/>
            <a:ext cx="7899149" cy="954107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cs typeface="Times New Roman" panose="02020603050405020304" pitchFamily="18" charset="0"/>
              </a:rPr>
              <a:t>Как работают метафорические ассоциативные </a:t>
            </a:r>
          </a:p>
          <a:p>
            <a:pPr algn="ctr"/>
            <a:r>
              <a:rPr lang="ru-RU" sz="28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cs typeface="Times New Roman" panose="02020603050405020304" pitchFamily="18" charset="0"/>
              </a:rPr>
              <a:t>карты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071664" y="3057555"/>
            <a:ext cx="3805559" cy="646331"/>
          </a:xfrm>
          <a:prstGeom prst="rect">
            <a:avLst/>
          </a:prstGeom>
          <a:ln>
            <a:solidFill>
              <a:schemeClr val="accent6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marL="514350" indent="-514350">
              <a:buAutoNum type="arabicPeriod"/>
            </a:pPr>
            <a:r>
              <a:rPr lang="ru-RU" b="1" i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ОБХОД РАЦИОНАЛЬНОГО МЫШЛЕНИЯ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7237262" y="3055864"/>
            <a:ext cx="3817746" cy="923330"/>
          </a:xfrm>
          <a:prstGeom prst="rect">
            <a:avLst/>
          </a:prstGeom>
          <a:ln>
            <a:solidFill>
              <a:schemeClr val="accent6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marL="514350" indent="-514350">
              <a:buAutoNum type="arabicPeriod" startAt="2"/>
            </a:pPr>
            <a:r>
              <a:rPr lang="ru-RU" b="1" i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ДИАЛОГА МЕЖДУ ВНЕШНИМ И ВНУТРЕННИМ МИРОМ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934190" y="4505784"/>
            <a:ext cx="4031938" cy="369332"/>
          </a:xfrm>
          <a:prstGeom prst="rect">
            <a:avLst/>
          </a:prstGeom>
          <a:ln>
            <a:solidFill>
              <a:schemeClr val="accent6">
                <a:lumMod val="75000"/>
              </a:schemeClr>
            </a:solidFill>
          </a:ln>
        </p:spPr>
        <p:txBody>
          <a:bodyPr wrap="none">
            <a:spAutoFit/>
          </a:bodyPr>
          <a:lstStyle/>
          <a:p>
            <a:r>
              <a:rPr lang="ru-RU" b="1" i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     РЕКОНСТРУКЦИЯ СОБЫТИЯ </a:t>
            </a:r>
            <a:endParaRPr lang="en-US" b="1" i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Стрелка вниз 7"/>
          <p:cNvSpPr/>
          <p:nvPr/>
        </p:nvSpPr>
        <p:spPr>
          <a:xfrm>
            <a:off x="5293046" y="2668000"/>
            <a:ext cx="144016" cy="354806"/>
          </a:xfrm>
          <a:prstGeom prst="downArrow">
            <a:avLst/>
          </a:prstGeom>
          <a:noFill/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biLevel thresh="25000"/>
          </a:blip>
          <a:stretch>
            <a:fillRect/>
          </a:stretch>
        </p:blipFill>
        <p:spPr>
          <a:xfrm>
            <a:off x="8461399" y="2665686"/>
            <a:ext cx="201185" cy="390178"/>
          </a:xfrm>
          <a:prstGeom prst="rect">
            <a:avLst/>
          </a:prstGeom>
        </p:spPr>
      </p:pic>
      <p:cxnSp>
        <p:nvCxnSpPr>
          <p:cNvPr id="12" name="Прямая со стрелкой 11"/>
          <p:cNvCxnSpPr>
            <a:stCxn id="2" idx="2"/>
          </p:cNvCxnSpPr>
          <p:nvPr/>
        </p:nvCxnSpPr>
        <p:spPr>
          <a:xfrm>
            <a:off x="7021238" y="2654914"/>
            <a:ext cx="0" cy="1774336"/>
          </a:xfrm>
          <a:prstGeom prst="straightConnector1">
            <a:avLst/>
          </a:prstGeom>
          <a:ln w="3492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352" y="404664"/>
            <a:ext cx="1216772" cy="1236976"/>
          </a:xfrm>
          <a:prstGeom prst="rect">
            <a:avLst/>
          </a:prstGeom>
        </p:spPr>
      </p:pic>
      <p:sp>
        <p:nvSpPr>
          <p:cNvPr id="11" name="Скругленный прямоугольник 10"/>
          <p:cNvSpPr/>
          <p:nvPr/>
        </p:nvSpPr>
        <p:spPr>
          <a:xfrm>
            <a:off x="11668512" y="6477300"/>
            <a:ext cx="382588" cy="268288"/>
          </a:xfrm>
          <a:prstGeom prst="roundRect">
            <a:avLst/>
          </a:prstGeom>
          <a:solidFill>
            <a:schemeClr val="tx2">
              <a:lumMod val="95000"/>
            </a:schemeClr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200" dirty="0"/>
              <a:t>13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2987839" y="332948"/>
            <a:ext cx="9060779" cy="584501"/>
          </a:xfrm>
          <a:prstGeom prst="round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Заголовок 1"/>
          <p:cNvSpPr>
            <a:spLocks noGrp="1"/>
          </p:cNvSpPr>
          <p:nvPr>
            <p:ph type="title"/>
          </p:nvPr>
        </p:nvSpPr>
        <p:spPr>
          <a:xfrm>
            <a:off x="2783632" y="620688"/>
            <a:ext cx="9601196" cy="199998"/>
          </a:xfrm>
        </p:spPr>
        <p:txBody>
          <a:bodyPr>
            <a:noAutofit/>
          </a:bodyPr>
          <a:lstStyle/>
          <a:p>
            <a:pPr algn="ctr"/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МЕТАФОРИЧЕСКИХ АССОЦИАТИВНЫХ КАРТ</a:t>
            </a:r>
          </a:p>
        </p:txBody>
      </p:sp>
    </p:spTree>
    <p:extLst>
      <p:ext uri="{BB962C8B-B14F-4D97-AF65-F5344CB8AC3E}">
        <p14:creationId xmlns:p14="http://schemas.microsoft.com/office/powerpoint/2010/main" val="67345455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352" y="404664"/>
            <a:ext cx="1216772" cy="1236976"/>
          </a:xfrm>
          <a:prstGeom prst="rect">
            <a:avLst/>
          </a:prstGeom>
        </p:spPr>
      </p:pic>
      <p:sp>
        <p:nvSpPr>
          <p:cNvPr id="11" name="Скругленный прямоугольник 10"/>
          <p:cNvSpPr/>
          <p:nvPr/>
        </p:nvSpPr>
        <p:spPr>
          <a:xfrm>
            <a:off x="11668512" y="6477300"/>
            <a:ext cx="382588" cy="268288"/>
          </a:xfrm>
          <a:prstGeom prst="roundRect">
            <a:avLst/>
          </a:prstGeom>
          <a:solidFill>
            <a:schemeClr val="tx2">
              <a:lumMod val="95000"/>
            </a:schemeClr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200" dirty="0"/>
              <a:t>13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2987839" y="332948"/>
            <a:ext cx="9060779" cy="584501"/>
          </a:xfrm>
          <a:prstGeom prst="round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135560" y="2564904"/>
            <a:ext cx="9156700" cy="1065213"/>
          </a:xfrm>
        </p:spPr>
        <p:txBody>
          <a:bodyPr/>
          <a:lstStyle/>
          <a:p>
            <a:pPr algn="ctr"/>
            <a:r>
              <a:rPr lang="ru-RU" sz="3600" dirty="0"/>
              <a:t>Благодарю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14963749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5247" y="1412776"/>
            <a:ext cx="4185078" cy="263202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352" y="404664"/>
            <a:ext cx="1216772" cy="1236976"/>
          </a:xfrm>
          <a:prstGeom prst="rect">
            <a:avLst/>
          </a:prstGeom>
        </p:spPr>
      </p:pic>
      <p:sp>
        <p:nvSpPr>
          <p:cNvPr id="6" name="Скругленный прямоугольник 5"/>
          <p:cNvSpPr/>
          <p:nvPr/>
        </p:nvSpPr>
        <p:spPr>
          <a:xfrm>
            <a:off x="2987839" y="332948"/>
            <a:ext cx="9060779" cy="584501"/>
          </a:xfrm>
          <a:prstGeom prst="round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2783632" y="564706"/>
            <a:ext cx="9601196" cy="199998"/>
          </a:xfrm>
        </p:spPr>
        <p:txBody>
          <a:bodyPr>
            <a:noAutofit/>
          </a:bodyPr>
          <a:lstStyle/>
          <a:p>
            <a:pPr algn="ctr"/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ПСИХОЛОГИЧЕСКОЕ КОНСУЛЬТИРОВАНИЕ 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1668512" y="6477300"/>
            <a:ext cx="382588" cy="268288"/>
          </a:xfrm>
          <a:prstGeom prst="roundRect">
            <a:avLst/>
          </a:prstGeom>
          <a:solidFill>
            <a:schemeClr val="tx2">
              <a:lumMod val="95000"/>
            </a:schemeClr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dirty="0"/>
              <a:t>2</a:t>
            </a:r>
            <a:endParaRPr lang="ru-RU" sz="1200" dirty="0"/>
          </a:p>
        </p:txBody>
      </p:sp>
      <p:pic>
        <p:nvPicPr>
          <p:cNvPr id="10" name="Picture 2" descr="https://wwwassets.rand.org/pubs/research_briefs/RB4557-2/jcr:content/par/teaser.aspectfit.0x1200.jpg/138237356617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9536" y="3501008"/>
            <a:ext cx="3402424" cy="254070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1" name="Скругленный прямоугольник 10"/>
          <p:cNvSpPr/>
          <p:nvPr/>
        </p:nvSpPr>
        <p:spPr>
          <a:xfrm>
            <a:off x="5639830" y="4574407"/>
            <a:ext cx="6039581" cy="980224"/>
          </a:xfrm>
          <a:prstGeom prst="roundRect">
            <a:avLst/>
          </a:prstGeom>
          <a:solidFill>
            <a:schemeClr val="tx2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>
              <a:defRPr/>
            </a:pPr>
            <a:r>
              <a:rPr lang="ru-RU" altLang="ru-RU" sz="1400" b="1" i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Техники консультирования — </a:t>
            </a:r>
            <a:r>
              <a:rPr lang="ru-RU" altLang="ru-RU" sz="1400" i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это определенные приемы, используемые психологом-консультантом для осуществления процедур консультирования на определенных его этапах. 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2718583" y="1623436"/>
            <a:ext cx="4392488" cy="1612768"/>
          </a:xfrm>
          <a:prstGeom prst="roundRect">
            <a:avLst/>
          </a:prstGeom>
          <a:solidFill>
            <a:schemeClr val="tx2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>
              <a:defRPr/>
            </a:pPr>
            <a:r>
              <a:rPr lang="ru-RU" altLang="ru-RU" sz="1400" b="1" i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Психологическое консультирование </a:t>
            </a:r>
            <a:r>
              <a:rPr lang="ru-RU" altLang="ru-RU" sz="1400" i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 направленно на решение различного рода психологических проблем, где основным средством воздействия является определенным образом</a:t>
            </a:r>
            <a:r>
              <a:rPr lang="ru-RU" altLang="ru-RU" sz="1400" b="1" i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построенная беседа, в ходе которой психолог использует специальные приемы и техники. 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Объект 2"/>
          <p:cNvSpPr>
            <a:spLocks noGrp="1"/>
          </p:cNvSpPr>
          <p:nvPr>
            <p:ph idx="1"/>
          </p:nvPr>
        </p:nvSpPr>
        <p:spPr>
          <a:xfrm>
            <a:off x="7748419" y="1246631"/>
            <a:ext cx="4108221" cy="4176464"/>
          </a:xfrm>
        </p:spPr>
        <p:txBody>
          <a:bodyPr/>
          <a:lstStyle/>
          <a:p>
            <a:pPr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ru-RU" sz="2400" b="1" i="1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Необходимо учитывать возрастные особенности учащихся, т.е. консультирования младших школьников занимает меньше времени, чем консультирование учащихся среднего или старшего звена. Это связно с быстрым переутомлением младших школьников.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646" y="3922836"/>
            <a:ext cx="3426831" cy="228455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352" y="404664"/>
            <a:ext cx="1216772" cy="1236976"/>
          </a:xfrm>
          <a:prstGeom prst="rect">
            <a:avLst/>
          </a:prstGeom>
        </p:spPr>
      </p:pic>
      <p:sp>
        <p:nvSpPr>
          <p:cNvPr id="6" name="Скругленный прямоугольник 5"/>
          <p:cNvSpPr/>
          <p:nvPr/>
        </p:nvSpPr>
        <p:spPr>
          <a:xfrm>
            <a:off x="11668512" y="6477300"/>
            <a:ext cx="382588" cy="268288"/>
          </a:xfrm>
          <a:prstGeom prst="roundRect">
            <a:avLst/>
          </a:prstGeom>
          <a:solidFill>
            <a:schemeClr val="tx2">
              <a:lumMod val="95000"/>
            </a:schemeClr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200" dirty="0"/>
              <a:t>3</a:t>
            </a:r>
          </a:p>
        </p:txBody>
      </p:sp>
      <p:sp>
        <p:nvSpPr>
          <p:cNvPr id="40" name="Прямоугольник 39"/>
          <p:cNvSpPr/>
          <p:nvPr/>
        </p:nvSpPr>
        <p:spPr>
          <a:xfrm>
            <a:off x="2711624" y="1235030"/>
            <a:ext cx="5338939" cy="3652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400"/>
              </a:lnSpc>
            </a:pPr>
            <a:r>
              <a:rPr lang="ru-RU" sz="1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БЕЗОПАСНЫЕ И КОМФОРТНЫЕ УСЛОВИЯ</a:t>
            </a:r>
          </a:p>
        </p:txBody>
      </p:sp>
      <p:sp>
        <p:nvSpPr>
          <p:cNvPr id="44" name="Прямоугольник 43"/>
          <p:cNvSpPr/>
          <p:nvPr/>
        </p:nvSpPr>
        <p:spPr>
          <a:xfrm>
            <a:off x="5911131" y="3438616"/>
            <a:ext cx="81144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встреч</a:t>
            </a:r>
            <a:endParaRPr lang="ru-RU" sz="1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6" name="Прямоугольник 48"/>
          <p:cNvSpPr>
            <a:spLocks noChangeArrowheads="1"/>
          </p:cNvSpPr>
          <p:nvPr/>
        </p:nvSpPr>
        <p:spPr bwMode="auto">
          <a:xfrm>
            <a:off x="4031265" y="3131505"/>
            <a:ext cx="1920719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ru-RU" altLang="ru-RU" sz="4000" b="1" dirty="0">
                <a:solidFill>
                  <a:srgbClr val="FFC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До 4-6</a:t>
            </a:r>
            <a:endParaRPr lang="ru-RU" altLang="ru-RU" sz="3200" b="1" dirty="0">
              <a:solidFill>
                <a:srgbClr val="FFC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3565582" y="1735552"/>
            <a:ext cx="181954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Консультация</a:t>
            </a:r>
          </a:p>
        </p:txBody>
      </p:sp>
      <p:sp>
        <p:nvSpPr>
          <p:cNvPr id="49" name="Прямоугольник 48"/>
          <p:cNvSpPr/>
          <p:nvPr/>
        </p:nvSpPr>
        <p:spPr>
          <a:xfrm>
            <a:off x="2182008" y="2465212"/>
            <a:ext cx="160973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 раз в неделю</a:t>
            </a:r>
            <a:endParaRPr lang="ru-RU" sz="1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1" name="Прямоугольник 48"/>
          <p:cNvSpPr>
            <a:spLocks noChangeArrowheads="1"/>
          </p:cNvSpPr>
          <p:nvPr/>
        </p:nvSpPr>
        <p:spPr bwMode="auto">
          <a:xfrm>
            <a:off x="6084495" y="1801671"/>
            <a:ext cx="1116011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ru-RU" altLang="ru-RU" sz="4000" b="1" dirty="0">
                <a:solidFill>
                  <a:srgbClr val="FFC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70</a:t>
            </a:r>
            <a:r>
              <a:rPr lang="en-US" altLang="ru-RU" b="1" dirty="0">
                <a:solidFill>
                  <a:srgbClr val="FFC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%</a:t>
            </a:r>
            <a:endParaRPr lang="ru-RU" altLang="ru-RU" sz="3200" b="1" dirty="0">
              <a:solidFill>
                <a:srgbClr val="FFC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2" name="Прямоугольник 51"/>
          <p:cNvSpPr/>
          <p:nvPr/>
        </p:nvSpPr>
        <p:spPr>
          <a:xfrm>
            <a:off x="5984552" y="2447943"/>
            <a:ext cx="93487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разовая</a:t>
            </a:r>
            <a:endParaRPr lang="ru-RU" sz="1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3" name="Прямоугольник 52"/>
          <p:cNvSpPr/>
          <p:nvPr/>
        </p:nvSpPr>
        <p:spPr>
          <a:xfrm>
            <a:off x="3287688" y="2819168"/>
            <a:ext cx="356700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если ситуация достаточно сложная </a:t>
            </a:r>
            <a:endParaRPr lang="ru-RU" sz="1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cxnSp>
        <p:nvCxnSpPr>
          <p:cNvPr id="54" name="Прямая соединительная линия 53"/>
          <p:cNvCxnSpPr/>
          <p:nvPr/>
        </p:nvCxnSpPr>
        <p:spPr>
          <a:xfrm>
            <a:off x="2728032" y="2801615"/>
            <a:ext cx="4829943" cy="0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Прямая соединительная линия 54"/>
          <p:cNvCxnSpPr/>
          <p:nvPr/>
        </p:nvCxnSpPr>
        <p:spPr>
          <a:xfrm flipV="1">
            <a:off x="5155554" y="1663834"/>
            <a:ext cx="0" cy="1136355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Скругленный прямоугольник 55"/>
          <p:cNvSpPr/>
          <p:nvPr/>
        </p:nvSpPr>
        <p:spPr>
          <a:xfrm>
            <a:off x="2987839" y="332948"/>
            <a:ext cx="9060779" cy="584501"/>
          </a:xfrm>
          <a:prstGeom prst="round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7" name="Заголовок 1"/>
          <p:cNvSpPr>
            <a:spLocks noGrp="1"/>
          </p:cNvSpPr>
          <p:nvPr>
            <p:ph type="title"/>
          </p:nvPr>
        </p:nvSpPr>
        <p:spPr>
          <a:xfrm>
            <a:off x="2783632" y="564706"/>
            <a:ext cx="9601196" cy="199998"/>
          </a:xfrm>
        </p:spPr>
        <p:txBody>
          <a:bodyPr>
            <a:noAutofit/>
          </a:bodyPr>
          <a:lstStyle/>
          <a:p>
            <a:pPr algn="ctr"/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ПСИХОЛОГИЧЕСКОЕ КОНСУЛЬТИРОВАНИЕ </a:t>
            </a:r>
          </a:p>
        </p:txBody>
      </p:sp>
      <p:sp>
        <p:nvSpPr>
          <p:cNvPr id="58" name="Прямоугольник 48"/>
          <p:cNvSpPr>
            <a:spLocks noChangeArrowheads="1"/>
          </p:cNvSpPr>
          <p:nvPr/>
        </p:nvSpPr>
        <p:spPr bwMode="auto">
          <a:xfrm>
            <a:off x="3143672" y="1836885"/>
            <a:ext cx="1904689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ru-RU" altLang="ru-RU" sz="4000" b="1" dirty="0">
                <a:solidFill>
                  <a:srgbClr val="FFC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1ч</a:t>
            </a:r>
            <a:r>
              <a:rPr lang="ru-RU" altLang="ru-RU" sz="2000" b="1" dirty="0">
                <a:solidFill>
                  <a:srgbClr val="FFC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/45 мин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foregroundMark x1="36250" y1="20564" x2="36250" y2="20564"/>
                        <a14:foregroundMark x1="37125" y1="21622" x2="60500" y2="16686"/>
                        <a14:foregroundMark x1="51250" y1="11163" x2="37250" y2="26204"/>
                        <a14:foregroundMark x1="72250" y1="27732" x2="55625" y2="11163"/>
                        <a14:foregroundMark x1="43750" y1="11281" x2="28625" y2="30905"/>
                        <a14:foregroundMark x1="22625" y1="41363" x2="21500" y2="19859"/>
                        <a14:foregroundMark x1="25875" y1="12456" x2="36000" y2="4348"/>
                        <a14:foregroundMark x1="41625" y1="3525" x2="58250" y2="1645"/>
                        <a14:foregroundMark x1="62500" y1="4113" x2="74125" y2="11751"/>
                        <a14:foregroundMark x1="75875" y1="16451" x2="78375" y2="31375"/>
                        <a14:foregroundMark x1="72125" y1="30317" x2="71250" y2="35135"/>
                        <a14:foregroundMark x1="71375" y1="47239" x2="65875" y2="61575"/>
                        <a14:foregroundMark x1="27875" y1="45828" x2="33875" y2="58167"/>
                        <a14:foregroundMark x1="39125" y1="56404" x2="48750" y2="56287"/>
                        <a14:foregroundMark x1="27750" y1="63220" x2="36125" y2="61222"/>
                        <a14:foregroundMark x1="42250" y1="64160" x2="51625" y2="66863"/>
                        <a14:foregroundMark x1="21500" y1="79436" x2="35000" y2="92832"/>
                        <a14:foregroundMark x1="80625" y1="80024" x2="70125" y2="98825"/>
                        <a14:foregroundMark x1="88500" y1="94830" x2="72250" y2="76851"/>
                        <a14:foregroundMark x1="74375" y1="74971" x2="94875" y2="92009"/>
                        <a14:foregroundMark x1="71750" y1="73678" x2="58500" y2="97180"/>
                        <a14:foregroundMark x1="40125" y1="96592" x2="28125" y2="74383"/>
                        <a14:foregroundMark x1="24625" y1="74266" x2="5750" y2="94477"/>
                        <a14:backgroundMark x1="8250" y1="9166" x2="14375" y2="52644"/>
                        <a14:backgroundMark x1="4750" y1="61222" x2="22750" y2="65922"/>
                        <a14:backgroundMark x1="39125" y1="69683" x2="63125" y2="78261"/>
                        <a14:backgroundMark x1="84875" y1="64277" x2="86750" y2="193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7063" y="1600496"/>
            <a:ext cx="734431" cy="78125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9691" y="1611158"/>
            <a:ext cx="759217" cy="990852"/>
          </a:xfrm>
          <a:prstGeom prst="rect">
            <a:avLst/>
          </a:prstGeom>
        </p:spPr>
      </p:pic>
      <p:pic>
        <p:nvPicPr>
          <p:cNvPr id="59" name="Рисунок 58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0" r="100000">
                        <a14:foregroundMark x1="15824" y1="33724" x2="20769" y2="42974"/>
                        <a14:foregroundMark x1="80000" y1="35363" x2="83736" y2="43794"/>
                        <a14:foregroundMark x1="97143" y1="68501" x2="94396" y2="87119"/>
                        <a14:foregroundMark x1="69341" y1="67564" x2="40110" y2="66276"/>
                        <a14:foregroundMark x1="49451" y1="79508" x2="49890" y2="88056"/>
                        <a14:foregroundMark x1="33407" y1="82201" x2="18352" y2="73770"/>
                        <a14:foregroundMark x1="879" y1="75878" x2="7582" y2="88056"/>
                        <a14:foregroundMark x1="33187" y1="35012" x2="52527" y2="29742"/>
                        <a14:foregroundMark x1="53516" y1="38993" x2="65824" y2="423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2256" y="3091939"/>
            <a:ext cx="760952" cy="714124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GlowEdg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2258" y="1653657"/>
            <a:ext cx="961019" cy="961019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541836" y="1437133"/>
            <a:ext cx="8141519" cy="867930"/>
          </a:xfrm>
          <a:prstGeom prst="rect">
            <a:avLst/>
          </a:prstGeom>
          <a:effectLst/>
        </p:spPr>
        <p:txBody>
          <a:bodyPr lIns="107508" tIns="53755" rIns="107508" bIns="53755" anchor="ctr"/>
          <a:lstStyle/>
          <a:p>
            <a:pPr>
              <a:lnSpc>
                <a:spcPct val="90000"/>
              </a:lnSpc>
            </a:pPr>
            <a:r>
              <a:rPr lang="ru-RU" sz="2800" b="1" dirty="0">
                <a:solidFill>
                  <a:prstClr val="black"/>
                </a:solidFill>
                <a:latin typeface="Segoe UI" panose="020B0502040204020203" pitchFamily="34" charset="0"/>
                <a:ea typeface="Open Sans" panose="020B0606030504020204" pitchFamily="34" charset="0"/>
                <a:cs typeface="Segoe UI" panose="020B0502040204020203" pitchFamily="34" charset="0"/>
              </a:rPr>
              <a:t>Структуру консультирования можно разделить на четыре этапа</a:t>
            </a:r>
            <a:r>
              <a:rPr lang="kk-KZ" sz="2800" b="1" dirty="0">
                <a:solidFill>
                  <a:prstClr val="black"/>
                </a:solidFill>
                <a:latin typeface="Segoe UI" panose="020B0502040204020203" pitchFamily="34" charset="0"/>
                <a:ea typeface="Open Sans" panose="020B0606030504020204" pitchFamily="34" charset="0"/>
                <a:cs typeface="Segoe UI" panose="020B0502040204020203" pitchFamily="34" charset="0"/>
              </a:rPr>
              <a:t>:</a:t>
            </a:r>
            <a:endParaRPr lang="ru-RU" sz="2800" b="1" dirty="0">
              <a:solidFill>
                <a:prstClr val="black"/>
              </a:solidFill>
              <a:latin typeface="Segoe UI" panose="020B0502040204020203" pitchFamily="34" charset="0"/>
              <a:ea typeface="Open Sans" panose="020B0606030504020204" pitchFamily="34" charset="0"/>
              <a:cs typeface="Segoe UI" panose="020B0502040204020203" pitchFamily="34" charset="0"/>
            </a:endParaRPr>
          </a:p>
        </p:txBody>
      </p:sp>
      <p:sp>
        <p:nvSpPr>
          <p:cNvPr id="6" name="Стрелка: пятиугольник 74">
            <a:extLst>
              <a:ext uri="{FF2B5EF4-FFF2-40B4-BE49-F238E27FC236}">
                <a16:creationId xmlns:a16="http://schemas.microsoft.com/office/drawing/2014/main" id="{6489D5D8-D60E-4727-A05C-66A74FCFC93C}"/>
              </a:ext>
            </a:extLst>
          </p:cNvPr>
          <p:cNvSpPr/>
          <p:nvPr/>
        </p:nvSpPr>
        <p:spPr>
          <a:xfrm>
            <a:off x="3984819" y="2249541"/>
            <a:ext cx="7884651" cy="999004"/>
          </a:xfrm>
          <a:prstGeom prst="rect">
            <a:avLst/>
          </a:prstGeom>
          <a:noFill/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0"/>
            <a:r>
              <a:rPr lang="ru-RU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знакомство и начало беседы</a:t>
            </a:r>
          </a:p>
        </p:txBody>
      </p:sp>
      <p:sp>
        <p:nvSpPr>
          <p:cNvPr id="7" name="Стрелка: пятиугольник 75">
            <a:extLst>
              <a:ext uri="{FF2B5EF4-FFF2-40B4-BE49-F238E27FC236}">
                <a16:creationId xmlns:a16="http://schemas.microsoft.com/office/drawing/2014/main" id="{B4B324CB-0FC5-45C3-9930-9C44B869BA4D}"/>
              </a:ext>
            </a:extLst>
          </p:cNvPr>
          <p:cNvSpPr/>
          <p:nvPr/>
        </p:nvSpPr>
        <p:spPr>
          <a:xfrm>
            <a:off x="3948591" y="2881374"/>
            <a:ext cx="7560840" cy="967764"/>
          </a:xfrm>
          <a:prstGeom prst="rect">
            <a:avLst/>
          </a:prstGeom>
          <a:noFill/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0"/>
            <a:r>
              <a:rPr lang="ru-RU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расспрос, формулирование и проверка консультативных гипотез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3705702" y="2492337"/>
            <a:ext cx="242888" cy="495335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ingdings 3" panose="05040102010807070707" pitchFamily="18" charset="2"/>
              </a:rPr>
              <a:t></a:t>
            </a:r>
            <a:endParaRPr lang="ru-RU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978499" y="2492337"/>
            <a:ext cx="242888" cy="495335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3705702" y="3102304"/>
            <a:ext cx="242888" cy="495335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ingdings 3" panose="05040102010807070707" pitchFamily="18" charset="2"/>
              </a:rPr>
              <a:t></a:t>
            </a:r>
            <a:endParaRPr lang="ru-RU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978499" y="3102304"/>
            <a:ext cx="242888" cy="495335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2</a:t>
            </a: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352" y="404664"/>
            <a:ext cx="1216772" cy="1236976"/>
          </a:xfrm>
          <a:prstGeom prst="rect">
            <a:avLst/>
          </a:prstGeom>
        </p:spPr>
      </p:pic>
      <p:sp>
        <p:nvSpPr>
          <p:cNvPr id="13" name="Скругленный прямоугольник 12"/>
          <p:cNvSpPr/>
          <p:nvPr/>
        </p:nvSpPr>
        <p:spPr>
          <a:xfrm>
            <a:off x="11668512" y="6477300"/>
            <a:ext cx="382588" cy="268288"/>
          </a:xfrm>
          <a:prstGeom prst="roundRect">
            <a:avLst/>
          </a:prstGeom>
          <a:solidFill>
            <a:schemeClr val="tx2">
              <a:lumMod val="95000"/>
            </a:schemeClr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200" dirty="0"/>
              <a:t>4</a:t>
            </a: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2987839" y="332948"/>
            <a:ext cx="9060779" cy="584501"/>
          </a:xfrm>
          <a:prstGeom prst="round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Заголовок 1"/>
          <p:cNvSpPr>
            <a:spLocks noGrp="1"/>
          </p:cNvSpPr>
          <p:nvPr>
            <p:ph type="title"/>
          </p:nvPr>
        </p:nvSpPr>
        <p:spPr>
          <a:xfrm>
            <a:off x="2783632" y="564706"/>
            <a:ext cx="9601196" cy="199998"/>
          </a:xfrm>
        </p:spPr>
        <p:txBody>
          <a:bodyPr>
            <a:noAutofit/>
          </a:bodyPr>
          <a:lstStyle/>
          <a:p>
            <a:pPr algn="ctr"/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КОНСУЛЬТИРОВАНИЯ </a:t>
            </a:r>
          </a:p>
        </p:txBody>
      </p:sp>
      <p:sp>
        <p:nvSpPr>
          <p:cNvPr id="16" name="Стрелка: пятиугольник 75">
            <a:extLst>
              <a:ext uri="{FF2B5EF4-FFF2-40B4-BE49-F238E27FC236}">
                <a16:creationId xmlns:a16="http://schemas.microsoft.com/office/drawing/2014/main" id="{B4B324CB-0FC5-45C3-9930-9C44B869BA4D}"/>
              </a:ext>
            </a:extLst>
          </p:cNvPr>
          <p:cNvSpPr/>
          <p:nvPr/>
        </p:nvSpPr>
        <p:spPr>
          <a:xfrm>
            <a:off x="3948590" y="3428753"/>
            <a:ext cx="7560840" cy="967764"/>
          </a:xfrm>
          <a:prstGeom prst="rect">
            <a:avLst/>
          </a:prstGeom>
          <a:noFill/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0"/>
            <a:r>
              <a:rPr lang="ru-RU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коррекционное воздействие</a:t>
            </a:r>
          </a:p>
        </p:txBody>
      </p:sp>
      <p:sp>
        <p:nvSpPr>
          <p:cNvPr id="17" name="Стрелка: пятиугольник 75">
            <a:extLst>
              <a:ext uri="{FF2B5EF4-FFF2-40B4-BE49-F238E27FC236}">
                <a16:creationId xmlns:a16="http://schemas.microsoft.com/office/drawing/2014/main" id="{B4B324CB-0FC5-45C3-9930-9C44B869BA4D}"/>
              </a:ext>
            </a:extLst>
          </p:cNvPr>
          <p:cNvSpPr/>
          <p:nvPr/>
        </p:nvSpPr>
        <p:spPr>
          <a:xfrm>
            <a:off x="3983722" y="4005064"/>
            <a:ext cx="7560840" cy="967764"/>
          </a:xfrm>
          <a:prstGeom prst="rect">
            <a:avLst/>
          </a:prstGeom>
          <a:noFill/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0"/>
            <a:r>
              <a:rPr lang="ru-RU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завершение беседы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3705702" y="3678615"/>
            <a:ext cx="242888" cy="495335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ingdings 3" panose="05040102010807070707" pitchFamily="18" charset="2"/>
              </a:rPr>
              <a:t></a:t>
            </a:r>
            <a:endParaRPr lang="ru-RU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3978499" y="3678615"/>
            <a:ext cx="242888" cy="495335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3705702" y="4255485"/>
            <a:ext cx="242888" cy="495335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ingdings 3" panose="05040102010807070707" pitchFamily="18" charset="2"/>
              </a:rPr>
              <a:t></a:t>
            </a:r>
            <a:endParaRPr lang="ru-RU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3978499" y="4255485"/>
            <a:ext cx="242888" cy="495335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21606054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352" y="404664"/>
            <a:ext cx="1216772" cy="1236976"/>
          </a:xfrm>
          <a:prstGeom prst="rect">
            <a:avLst/>
          </a:prstGeom>
        </p:spPr>
      </p:pic>
      <p:sp>
        <p:nvSpPr>
          <p:cNvPr id="5" name="Скругленный прямоугольник 4"/>
          <p:cNvSpPr/>
          <p:nvPr/>
        </p:nvSpPr>
        <p:spPr>
          <a:xfrm>
            <a:off x="11668512" y="6477300"/>
            <a:ext cx="382588" cy="268288"/>
          </a:xfrm>
          <a:prstGeom prst="roundRect">
            <a:avLst/>
          </a:prstGeom>
          <a:solidFill>
            <a:schemeClr val="tx2">
              <a:lumMod val="95000"/>
            </a:schemeClr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200" dirty="0"/>
              <a:t>5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987839" y="332948"/>
            <a:ext cx="9060779" cy="584501"/>
          </a:xfrm>
          <a:prstGeom prst="round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2783632" y="708722"/>
            <a:ext cx="9601196" cy="199998"/>
          </a:xfrm>
        </p:spPr>
        <p:txBody>
          <a:bodyPr>
            <a:noAutofit/>
          </a:bodyPr>
          <a:lstStyle/>
          <a:p>
            <a:pPr algn="ctr"/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ПРОБЛЕМЫ, С КОТОРЫМИ ОБРАЩАЮТСЯ К ПЕДАГОГУ-ПСИХОЛОГУ РОДИТЕЛИ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3215680" y="1556792"/>
            <a:ext cx="3132388" cy="867930"/>
          </a:xfrm>
          <a:prstGeom prst="rect">
            <a:avLst/>
          </a:prstGeom>
          <a:effectLst/>
        </p:spPr>
        <p:txBody>
          <a:bodyPr lIns="107508" tIns="53755" rIns="107508" bIns="53755" anchor="ctr"/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kk-KZ" sz="2800" b="1" dirty="0">
                <a:solidFill>
                  <a:prstClr val="black"/>
                </a:solidFill>
                <a:latin typeface="Segoe UI" panose="020B0502040204020203" pitchFamily="34" charset="0"/>
                <a:ea typeface="Open Sans" panose="020B0606030504020204" pitchFamily="34" charset="0"/>
                <a:cs typeface="Segoe UI" panose="020B0502040204020203" pitchFamily="34" charset="0"/>
              </a:rPr>
              <a:t>ПРОБЛЕМЫ</a:t>
            </a:r>
            <a:endParaRPr lang="ru-RU" sz="2800" b="1" dirty="0">
              <a:solidFill>
                <a:prstClr val="black"/>
              </a:solidFill>
              <a:latin typeface="Segoe UI" panose="020B0502040204020203" pitchFamily="34" charset="0"/>
              <a:ea typeface="Open Sans" panose="020B0606030504020204" pitchFamily="34" charset="0"/>
              <a:cs typeface="Segoe UI" panose="020B0502040204020203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215680" y="2526778"/>
            <a:ext cx="4534461" cy="306109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Bef>
                <a:spcPts val="1200"/>
              </a:spcBef>
            </a:pPr>
            <a:r>
              <a:rPr lang="ru-RU" sz="1400" dirty="0">
                <a:latin typeface="Arial" pitchFamily="34" charset="0"/>
                <a:cs typeface="Arial" pitchFamily="34" charset="0"/>
              </a:rPr>
              <a:t>Готовность детей к школе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3215679" y="3165052"/>
            <a:ext cx="4534461" cy="306109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Bef>
                <a:spcPts val="1200"/>
              </a:spcBef>
            </a:pPr>
            <a:r>
              <a:rPr lang="ru-RU" sz="1400" dirty="0">
                <a:latin typeface="Arial" pitchFamily="34" charset="0"/>
                <a:cs typeface="Arial" pitchFamily="34" charset="0"/>
              </a:rPr>
              <a:t>Отсутствие интересов у детей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3215678" y="3763544"/>
            <a:ext cx="4534461" cy="306109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Bef>
                <a:spcPts val="1200"/>
              </a:spcBef>
            </a:pPr>
            <a:r>
              <a:rPr lang="ru-RU" sz="1400" dirty="0">
                <a:latin typeface="Arial" pitchFamily="34" charset="0"/>
                <a:cs typeface="Arial" pitchFamily="34" charset="0"/>
              </a:rPr>
              <a:t>Нежелание детей учиться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3215677" y="4390603"/>
            <a:ext cx="4534461" cy="306109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Bef>
                <a:spcPts val="1200"/>
              </a:spcBef>
            </a:pPr>
            <a:r>
              <a:rPr lang="ru-RU" sz="1400" dirty="0">
                <a:latin typeface="Arial" pitchFamily="34" charset="0"/>
                <a:cs typeface="Arial" pitchFamily="34" charset="0"/>
              </a:rPr>
              <a:t>Повышенная агрессивность ребенка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3208873" y="4989095"/>
            <a:ext cx="4534461" cy="306109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Bef>
                <a:spcPts val="1200"/>
              </a:spcBef>
            </a:pPr>
            <a:r>
              <a:rPr lang="ru-RU" sz="1400" dirty="0">
                <a:latin typeface="Arial" pitchFamily="34" charset="0"/>
                <a:cs typeface="Arial" pitchFamily="34" charset="0"/>
              </a:rPr>
              <a:t>Повышенная возбудимость или, наоборот, робость</a:t>
            </a:r>
          </a:p>
        </p:txBody>
      </p:sp>
      <p:cxnSp>
        <p:nvCxnSpPr>
          <p:cNvPr id="20" name="Прямая соединительная линия 19"/>
          <p:cNvCxnSpPr/>
          <p:nvPr/>
        </p:nvCxnSpPr>
        <p:spPr>
          <a:xfrm flipH="1">
            <a:off x="2765819" y="1332037"/>
            <a:ext cx="28434" cy="4522923"/>
          </a:xfrm>
          <a:prstGeom prst="line">
            <a:avLst/>
          </a:prstGeom>
          <a:ln w="571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Овал 8"/>
          <p:cNvSpPr/>
          <p:nvPr/>
        </p:nvSpPr>
        <p:spPr>
          <a:xfrm>
            <a:off x="2556105" y="2454574"/>
            <a:ext cx="461962" cy="450519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1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2556105" y="3072957"/>
            <a:ext cx="461962" cy="450519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2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2556105" y="3691340"/>
            <a:ext cx="461962" cy="450519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3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2537197" y="4309723"/>
            <a:ext cx="461962" cy="450519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4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2537197" y="4928105"/>
            <a:ext cx="461962" cy="450519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5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9" name="Овал 18"/>
          <p:cNvSpPr/>
          <p:nvPr/>
        </p:nvSpPr>
        <p:spPr>
          <a:xfrm rot="5400000">
            <a:off x="2473093" y="1642422"/>
            <a:ext cx="647037" cy="656124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  <a:sym typeface="Wingdings 3" panose="05040102010807070707" pitchFamily="18" charset="2"/>
              </a:rPr>
              <a:t></a:t>
            </a:r>
            <a:endParaRPr lang="ru-RU" sz="2800" b="1" dirty="0">
              <a:solidFill>
                <a:schemeClr val="tx1"/>
              </a:solidFill>
            </a:endParaRPr>
          </a:p>
        </p:txBody>
      </p:sp>
      <p:cxnSp>
        <p:nvCxnSpPr>
          <p:cNvPr id="21" name="Прямая соединительная линия 20"/>
          <p:cNvCxnSpPr/>
          <p:nvPr/>
        </p:nvCxnSpPr>
        <p:spPr>
          <a:xfrm flipH="1">
            <a:off x="8003602" y="1332037"/>
            <a:ext cx="28434" cy="4522923"/>
          </a:xfrm>
          <a:prstGeom prst="line">
            <a:avLst/>
          </a:prstGeom>
          <a:ln w="571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Овал 21"/>
          <p:cNvSpPr/>
          <p:nvPr/>
        </p:nvSpPr>
        <p:spPr>
          <a:xfrm>
            <a:off x="7793888" y="2492896"/>
            <a:ext cx="461962" cy="450519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6</a:t>
            </a:r>
          </a:p>
        </p:txBody>
      </p:sp>
      <p:sp>
        <p:nvSpPr>
          <p:cNvPr id="23" name="Овал 22"/>
          <p:cNvSpPr/>
          <p:nvPr/>
        </p:nvSpPr>
        <p:spPr>
          <a:xfrm>
            <a:off x="7774980" y="3111279"/>
            <a:ext cx="461962" cy="450519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7</a:t>
            </a:r>
          </a:p>
        </p:txBody>
      </p:sp>
      <p:sp>
        <p:nvSpPr>
          <p:cNvPr id="24" name="Овал 23"/>
          <p:cNvSpPr/>
          <p:nvPr/>
        </p:nvSpPr>
        <p:spPr>
          <a:xfrm>
            <a:off x="7774980" y="3729661"/>
            <a:ext cx="461962" cy="450519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8</a:t>
            </a:r>
          </a:p>
        </p:txBody>
      </p:sp>
      <p:sp>
        <p:nvSpPr>
          <p:cNvPr id="25" name="Прямоугольник 24"/>
          <p:cNvSpPr/>
          <p:nvPr/>
        </p:nvSpPr>
        <p:spPr>
          <a:xfrm>
            <a:off x="8466415" y="2454574"/>
            <a:ext cx="3462234" cy="553357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Bef>
                <a:spcPts val="1200"/>
              </a:spcBef>
            </a:pPr>
            <a:r>
              <a:rPr lang="ru-RU" sz="1400" dirty="0">
                <a:latin typeface="Arial" pitchFamily="34" charset="0"/>
                <a:cs typeface="Arial" pitchFamily="34" charset="0"/>
              </a:rPr>
              <a:t>Отношение ребенка ко взрослым в семье, к братьям, сестрам</a:t>
            </a:r>
          </a:p>
        </p:txBody>
      </p:sp>
      <p:sp>
        <p:nvSpPr>
          <p:cNvPr id="26" name="Прямоугольник 25"/>
          <p:cNvSpPr/>
          <p:nvPr/>
        </p:nvSpPr>
        <p:spPr>
          <a:xfrm>
            <a:off x="8502018" y="3183483"/>
            <a:ext cx="4534461" cy="306109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Bef>
                <a:spcPts val="1200"/>
              </a:spcBef>
            </a:pPr>
            <a:r>
              <a:rPr lang="ru-RU" sz="1400" dirty="0">
                <a:latin typeface="Arial" pitchFamily="34" charset="0"/>
                <a:cs typeface="Arial" pitchFamily="34" charset="0"/>
              </a:rPr>
              <a:t>Выбор профессии учащимися</a:t>
            </a:r>
          </a:p>
        </p:txBody>
      </p:sp>
      <p:sp>
        <p:nvSpPr>
          <p:cNvPr id="27" name="Прямоугольник 26"/>
          <p:cNvSpPr/>
          <p:nvPr/>
        </p:nvSpPr>
        <p:spPr>
          <a:xfrm>
            <a:off x="8514980" y="3804130"/>
            <a:ext cx="4534461" cy="306109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Bef>
                <a:spcPts val="1200"/>
              </a:spcBef>
            </a:pPr>
            <a:r>
              <a:rPr lang="ru-RU" sz="1400" dirty="0" err="1">
                <a:latin typeface="Arial" pitchFamily="34" charset="0"/>
                <a:cs typeface="Arial" pitchFamily="34" charset="0"/>
              </a:rPr>
              <a:t>Аутодеструтивное</a:t>
            </a:r>
            <a:r>
              <a:rPr lang="ru-RU" sz="1400" dirty="0">
                <a:latin typeface="Arial" pitchFamily="34" charset="0"/>
                <a:cs typeface="Arial" pitchFamily="34" charset="0"/>
              </a:rPr>
              <a:t> поведение детей</a:t>
            </a:r>
          </a:p>
        </p:txBody>
      </p:sp>
    </p:spTree>
    <p:extLst>
      <p:ext uri="{BB962C8B-B14F-4D97-AF65-F5344CB8AC3E}">
        <p14:creationId xmlns:p14="http://schemas.microsoft.com/office/powerpoint/2010/main" val="16755189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11668512" y="6477300"/>
            <a:ext cx="382588" cy="268288"/>
          </a:xfrm>
          <a:prstGeom prst="roundRect">
            <a:avLst/>
          </a:prstGeom>
          <a:solidFill>
            <a:schemeClr val="tx2">
              <a:lumMod val="95000"/>
            </a:schemeClr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200" dirty="0"/>
              <a:t>6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987839" y="332948"/>
            <a:ext cx="9060779" cy="584501"/>
          </a:xfrm>
          <a:prstGeom prst="round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2783632" y="708722"/>
            <a:ext cx="9601196" cy="199998"/>
          </a:xfrm>
        </p:spPr>
        <p:txBody>
          <a:bodyPr>
            <a:noAutofit/>
          </a:bodyPr>
          <a:lstStyle/>
          <a:p>
            <a:pPr algn="ctr"/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ПРОБЛЕМЫ, С КОТОРЫМИ ОБРАЩАЮТСЯ К ПЕДАГОГУ-ПСИХОЛОГУ ОБУЧАЮЩИЕСЯ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352" y="404664"/>
            <a:ext cx="1216772" cy="1236976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3215680" y="1556792"/>
            <a:ext cx="3132388" cy="867930"/>
          </a:xfrm>
          <a:prstGeom prst="rect">
            <a:avLst/>
          </a:prstGeom>
          <a:effectLst/>
        </p:spPr>
        <p:txBody>
          <a:bodyPr lIns="107508" tIns="53755" rIns="107508" bIns="53755" anchor="ctr"/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kk-KZ" sz="2800" b="1" dirty="0">
                <a:solidFill>
                  <a:prstClr val="black"/>
                </a:solidFill>
                <a:latin typeface="Segoe UI" panose="020B0502040204020203" pitchFamily="34" charset="0"/>
                <a:ea typeface="Open Sans" panose="020B0606030504020204" pitchFamily="34" charset="0"/>
                <a:cs typeface="Segoe UI" panose="020B0502040204020203" pitchFamily="34" charset="0"/>
              </a:rPr>
              <a:t>ПРОБЛЕМЫ</a:t>
            </a:r>
            <a:endParaRPr lang="ru-RU" sz="2800" b="1" dirty="0">
              <a:solidFill>
                <a:prstClr val="black"/>
              </a:solidFill>
              <a:latin typeface="Segoe UI" panose="020B0502040204020203" pitchFamily="34" charset="0"/>
              <a:ea typeface="Open Sans" panose="020B0606030504020204" pitchFamily="34" charset="0"/>
              <a:cs typeface="Segoe UI" panose="020B0502040204020203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215680" y="2526778"/>
            <a:ext cx="4534461" cy="536622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Bef>
                <a:spcPts val="1200"/>
              </a:spcBef>
            </a:pPr>
            <a:r>
              <a:rPr lang="ru-RU" sz="1400" dirty="0">
                <a:latin typeface="Arial" pitchFamily="34" charset="0"/>
                <a:cs typeface="Arial" pitchFamily="34" charset="0"/>
              </a:rPr>
              <a:t>Вопросы взаимоотношений со взрослыми и сверстниками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3215679" y="3165052"/>
            <a:ext cx="4534461" cy="306109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Bef>
                <a:spcPts val="1200"/>
              </a:spcBef>
            </a:pPr>
            <a:r>
              <a:rPr lang="ru-RU" sz="1400" dirty="0">
                <a:latin typeface="Arial" pitchFamily="34" charset="0"/>
                <a:cs typeface="Arial" pitchFamily="34" charset="0"/>
              </a:rPr>
              <a:t>Вопросы самовоспитания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3215678" y="3763544"/>
            <a:ext cx="4534461" cy="536622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Bef>
                <a:spcPts val="1200"/>
              </a:spcBef>
            </a:pPr>
            <a:r>
              <a:rPr lang="ru-RU" sz="1400" dirty="0">
                <a:latin typeface="Arial" pitchFamily="34" charset="0"/>
                <a:cs typeface="Arial" pitchFamily="34" charset="0"/>
              </a:rPr>
              <a:t>Вопросы профессионального и личностного самоопределения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3242773" y="4390787"/>
            <a:ext cx="4534461" cy="322845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Bef>
                <a:spcPts val="1200"/>
              </a:spcBef>
            </a:pPr>
            <a:r>
              <a:rPr lang="ru-RU" sz="1400" dirty="0">
                <a:latin typeface="Arial" pitchFamily="34" charset="0"/>
                <a:cs typeface="Arial" pitchFamily="34" charset="0"/>
              </a:rPr>
              <a:t>Вопросы неразделенной любви</a:t>
            </a: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 flipH="1">
            <a:off x="2765819" y="1332037"/>
            <a:ext cx="28434" cy="4522923"/>
          </a:xfrm>
          <a:prstGeom prst="line">
            <a:avLst/>
          </a:prstGeom>
          <a:ln w="571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2556105" y="2454574"/>
            <a:ext cx="461962" cy="450519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1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2556105" y="3072957"/>
            <a:ext cx="461962" cy="450519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2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2556105" y="3691340"/>
            <a:ext cx="461962" cy="450519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3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7" name="Овал 16"/>
          <p:cNvSpPr/>
          <p:nvPr/>
        </p:nvSpPr>
        <p:spPr>
          <a:xfrm>
            <a:off x="2537197" y="4309723"/>
            <a:ext cx="461962" cy="450519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4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8" name="Овал 17"/>
          <p:cNvSpPr/>
          <p:nvPr/>
        </p:nvSpPr>
        <p:spPr>
          <a:xfrm rot="5400000">
            <a:off x="2473093" y="1642422"/>
            <a:ext cx="647037" cy="656124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  <a:sym typeface="Wingdings 3" panose="05040102010807070707" pitchFamily="18" charset="2"/>
              </a:rPr>
              <a:t></a:t>
            </a:r>
            <a:endParaRPr lang="ru-RU" sz="28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080913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352" y="404664"/>
            <a:ext cx="1216772" cy="1236976"/>
          </a:xfrm>
          <a:prstGeom prst="rect">
            <a:avLst/>
          </a:prstGeom>
        </p:spPr>
      </p:pic>
      <p:sp>
        <p:nvSpPr>
          <p:cNvPr id="5" name="Скругленный прямоугольник 4"/>
          <p:cNvSpPr/>
          <p:nvPr/>
        </p:nvSpPr>
        <p:spPr>
          <a:xfrm>
            <a:off x="11668512" y="6477300"/>
            <a:ext cx="382588" cy="268288"/>
          </a:xfrm>
          <a:prstGeom prst="roundRect">
            <a:avLst/>
          </a:prstGeom>
          <a:solidFill>
            <a:schemeClr val="tx2">
              <a:lumMod val="95000"/>
            </a:schemeClr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200" dirty="0"/>
              <a:t>7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987839" y="332948"/>
            <a:ext cx="9060779" cy="584501"/>
          </a:xfrm>
          <a:prstGeom prst="round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2783632" y="708722"/>
            <a:ext cx="9601196" cy="199998"/>
          </a:xfrm>
        </p:spPr>
        <p:txBody>
          <a:bodyPr>
            <a:noAutofit/>
          </a:bodyPr>
          <a:lstStyle/>
          <a:p>
            <a:pPr algn="ctr"/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ПРОБЛЕМЫ, С КОТОРЫМИ ОБРАЩАЮТСЯ К ПЕДАГОГУ-ПСИХОЛОГУ ПЕДАГОГИ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3215680" y="1556792"/>
            <a:ext cx="3132388" cy="867930"/>
          </a:xfrm>
          <a:prstGeom prst="rect">
            <a:avLst/>
          </a:prstGeom>
          <a:effectLst/>
        </p:spPr>
        <p:txBody>
          <a:bodyPr lIns="107508" tIns="53755" rIns="107508" bIns="53755" anchor="ctr"/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kk-KZ" sz="2800" b="1" dirty="0">
                <a:solidFill>
                  <a:prstClr val="black"/>
                </a:solidFill>
                <a:latin typeface="Segoe UI" panose="020B0502040204020203" pitchFamily="34" charset="0"/>
                <a:ea typeface="Open Sans" panose="020B0606030504020204" pitchFamily="34" charset="0"/>
                <a:cs typeface="Segoe UI" panose="020B0502040204020203" pitchFamily="34" charset="0"/>
              </a:rPr>
              <a:t>ПРОБЛЕМЫ</a:t>
            </a:r>
            <a:endParaRPr lang="ru-RU" sz="2800" b="1" dirty="0">
              <a:solidFill>
                <a:prstClr val="black"/>
              </a:solidFill>
              <a:latin typeface="Segoe UI" panose="020B0502040204020203" pitchFamily="34" charset="0"/>
              <a:ea typeface="Open Sans" panose="020B0606030504020204" pitchFamily="34" charset="0"/>
              <a:cs typeface="Segoe UI" panose="020B0502040204020203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215680" y="2526778"/>
            <a:ext cx="4534461" cy="306109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Bef>
                <a:spcPts val="1200"/>
              </a:spcBef>
            </a:pPr>
            <a:r>
              <a:rPr lang="ru-RU" sz="1400" dirty="0">
                <a:latin typeface="Arial" pitchFamily="34" charset="0"/>
                <a:cs typeface="Arial" pitchFamily="34" charset="0"/>
              </a:rPr>
              <a:t>Трудности в усвоении детьми программы обучения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3215679" y="3165052"/>
            <a:ext cx="4534461" cy="536622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Bef>
                <a:spcPts val="1200"/>
              </a:spcBef>
            </a:pPr>
            <a:r>
              <a:rPr lang="ru-RU" sz="1400" dirty="0">
                <a:latin typeface="Arial" pitchFamily="34" charset="0"/>
                <a:cs typeface="Arial" pitchFamily="34" charset="0"/>
              </a:rPr>
              <a:t>Конфликтные отношения с другими учащимися и взрослыми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3215678" y="3763544"/>
            <a:ext cx="4534461" cy="536622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Bef>
                <a:spcPts val="1200"/>
              </a:spcBef>
            </a:pPr>
            <a:r>
              <a:rPr lang="ru-RU" sz="1400" dirty="0">
                <a:latin typeface="Arial" pitchFamily="34" charset="0"/>
                <a:cs typeface="Arial" pitchFamily="34" charset="0"/>
              </a:rPr>
              <a:t>Неэффективность собственных педагогических воздействий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3215677" y="4390603"/>
            <a:ext cx="4534461" cy="306109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Bef>
                <a:spcPts val="1200"/>
              </a:spcBef>
            </a:pPr>
            <a:r>
              <a:rPr lang="ru-RU" sz="1400" dirty="0">
                <a:latin typeface="Arial" pitchFamily="34" charset="0"/>
                <a:cs typeface="Arial" pitchFamily="34" charset="0"/>
              </a:rPr>
              <a:t>Проблемы формирования детского коллектива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3218013" y="4885053"/>
            <a:ext cx="4534461" cy="536622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Bef>
                <a:spcPts val="1200"/>
              </a:spcBef>
            </a:pPr>
            <a:r>
              <a:rPr lang="ru-RU" sz="1400" dirty="0">
                <a:latin typeface="Arial" pitchFamily="34" charset="0"/>
                <a:cs typeface="Arial" pitchFamily="34" charset="0"/>
              </a:rPr>
              <a:t>Выявление и развитие интересов, склонностей и способностей учащихся</a:t>
            </a:r>
          </a:p>
        </p:txBody>
      </p:sp>
      <p:cxnSp>
        <p:nvCxnSpPr>
          <p:cNvPr id="14" name="Прямая соединительная линия 13"/>
          <p:cNvCxnSpPr/>
          <p:nvPr/>
        </p:nvCxnSpPr>
        <p:spPr>
          <a:xfrm flipH="1">
            <a:off x="2765819" y="1332037"/>
            <a:ext cx="28434" cy="4522923"/>
          </a:xfrm>
          <a:prstGeom prst="line">
            <a:avLst/>
          </a:prstGeom>
          <a:ln w="571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Овал 14"/>
          <p:cNvSpPr/>
          <p:nvPr/>
        </p:nvSpPr>
        <p:spPr>
          <a:xfrm>
            <a:off x="2556105" y="2454574"/>
            <a:ext cx="461962" cy="450519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1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2556105" y="3072957"/>
            <a:ext cx="461962" cy="450519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2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7" name="Овал 16"/>
          <p:cNvSpPr/>
          <p:nvPr/>
        </p:nvSpPr>
        <p:spPr>
          <a:xfrm>
            <a:off x="2556105" y="3691340"/>
            <a:ext cx="461962" cy="450519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3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8" name="Овал 17"/>
          <p:cNvSpPr/>
          <p:nvPr/>
        </p:nvSpPr>
        <p:spPr>
          <a:xfrm>
            <a:off x="2537197" y="4309723"/>
            <a:ext cx="461962" cy="450519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4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9" name="Овал 18"/>
          <p:cNvSpPr/>
          <p:nvPr/>
        </p:nvSpPr>
        <p:spPr>
          <a:xfrm>
            <a:off x="2537197" y="4928105"/>
            <a:ext cx="461962" cy="450519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5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0" name="Овал 19"/>
          <p:cNvSpPr/>
          <p:nvPr/>
        </p:nvSpPr>
        <p:spPr>
          <a:xfrm rot="5400000">
            <a:off x="2473093" y="1642422"/>
            <a:ext cx="647037" cy="656124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  <a:sym typeface="Wingdings 3" panose="05040102010807070707" pitchFamily="18" charset="2"/>
              </a:rPr>
              <a:t>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21" name="Овал 20"/>
          <p:cNvSpPr/>
          <p:nvPr/>
        </p:nvSpPr>
        <p:spPr>
          <a:xfrm>
            <a:off x="2537197" y="5581141"/>
            <a:ext cx="461962" cy="450519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6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3206705" y="5614887"/>
            <a:ext cx="4534461" cy="306109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Bef>
                <a:spcPts val="1200"/>
              </a:spcBef>
            </a:pPr>
            <a:r>
              <a:rPr lang="ru-RU" sz="1400" dirty="0" err="1">
                <a:latin typeface="Arial" pitchFamily="34" charset="0"/>
                <a:cs typeface="Arial" pitchFamily="34" charset="0"/>
              </a:rPr>
              <a:t>Профориентационная</a:t>
            </a:r>
            <a:r>
              <a:rPr lang="ru-RU" sz="1400" dirty="0">
                <a:latin typeface="Arial" pitchFamily="34" charset="0"/>
                <a:cs typeface="Arial" pitchFamily="34" charset="0"/>
              </a:rPr>
              <a:t>  работа с учащимися</a:t>
            </a:r>
          </a:p>
        </p:txBody>
      </p:sp>
    </p:spTree>
    <p:extLst>
      <p:ext uri="{BB962C8B-B14F-4D97-AF65-F5344CB8AC3E}">
        <p14:creationId xmlns:p14="http://schemas.microsoft.com/office/powerpoint/2010/main" val="17334415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352" y="404664"/>
            <a:ext cx="1216772" cy="1236976"/>
          </a:xfrm>
          <a:prstGeom prst="rect">
            <a:avLst/>
          </a:prstGeom>
        </p:spPr>
      </p:pic>
      <p:sp>
        <p:nvSpPr>
          <p:cNvPr id="5" name="Скругленный прямоугольник 4"/>
          <p:cNvSpPr/>
          <p:nvPr/>
        </p:nvSpPr>
        <p:spPr>
          <a:xfrm>
            <a:off x="11668512" y="6477300"/>
            <a:ext cx="382588" cy="268288"/>
          </a:xfrm>
          <a:prstGeom prst="roundRect">
            <a:avLst/>
          </a:prstGeom>
          <a:solidFill>
            <a:schemeClr val="tx2">
              <a:lumMod val="95000"/>
            </a:schemeClr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200" dirty="0"/>
              <a:t>8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987839" y="332948"/>
            <a:ext cx="9060779" cy="584501"/>
          </a:xfrm>
          <a:prstGeom prst="round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2783632" y="620688"/>
            <a:ext cx="9601196" cy="199998"/>
          </a:xfrm>
        </p:spPr>
        <p:txBody>
          <a:bodyPr>
            <a:noAutofit/>
          </a:bodyPr>
          <a:lstStyle/>
          <a:p>
            <a:pPr algn="ctr"/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ПРОФЕССИОНАЛЬНАЯ ЭТИКА 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615678" y="2132856"/>
            <a:ext cx="4968552" cy="2723464"/>
          </a:xfrm>
          <a:prstGeom prst="roundRect">
            <a:avLst/>
          </a:prstGeom>
          <a:solidFill>
            <a:schemeClr val="tx2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>
              <a:defRPr/>
            </a:pPr>
            <a:r>
              <a:rPr lang="ru-RU" altLang="ru-RU" sz="1400" b="1" i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Профессиональная этика </a:t>
            </a:r>
            <a:r>
              <a:rPr lang="ru-RU" altLang="ru-RU" sz="1400" i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является важным условием эффективности оказания психологической помощи. Одним из основных этических требований работы психолога, является принцип конфиденциальности. Информация, полученная от детей, родителей и педагогов, является закрытой. Конфиденциальность позволяет установить контакт с детьми и взрослыми, построить доверительные рабочие отношения. Именно в силу этого принципа ряд рабочей документации психолога является закрытой или зашифрованной. 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79250" y1="27793" x2="79250" y2="27793"/>
                        <a14:foregroundMark x1="11750" y1="28826" x2="11750" y2="28826"/>
                        <a14:foregroundMark x1="17875" y1="45352" x2="20000" y2="66197"/>
                        <a14:foregroundMark x1="14875" y1="29296" x2="14875" y2="29296"/>
                        <a14:foregroundMark x1="39750" y1="24507" x2="39750" y2="24507"/>
                        <a14:foregroundMark x1="47000" y1="19249" x2="47000" y2="19249"/>
                        <a14:foregroundMark x1="47000" y1="25352" x2="47000" y2="25352"/>
                        <a14:foregroundMark x1="60750" y1="27793" x2="60750" y2="27793"/>
                        <a14:foregroundMark x1="65625" y1="18873" x2="65625" y2="18873"/>
                        <a14:foregroundMark x1="60875" y1="7700" x2="60875" y2="7700"/>
                        <a14:foregroundMark x1="46875" y1="3005" x2="46875" y2="3005"/>
                        <a14:foregroundMark x1="33875" y1="7793" x2="33875" y2="7793"/>
                        <a14:foregroundMark x1="25250" y1="18216" x2="25250" y2="18216"/>
                        <a14:foregroundMark x1="32375" y1="29296" x2="32375" y2="29296"/>
                        <a14:foregroundMark x1="47625" y1="38216" x2="47625" y2="3821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3228" y="1386879"/>
            <a:ext cx="3569450" cy="47518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178772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thepresentation.ru/img/thumbs/1dbe76b7a15766fff52e21a62af0ca1e-800x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7384"/>
            <a:ext cx="12192000" cy="6885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37159663"/>
      </p:ext>
    </p:extLst>
  </p:cSld>
  <p:clrMapOvr>
    <a:masterClrMapping/>
  </p:clrMapOvr>
</p:sld>
</file>

<file path=ppt/theme/theme1.xml><?xml version="1.0" encoding="utf-8"?>
<a:theme xmlns:a="http://schemas.openxmlformats.org/drawingml/2006/main" name="Employee Orientation">
  <a:themeElements>
    <a:clrScheme name="Employee Orientation 1">
      <a:dk1>
        <a:srgbClr val="000000"/>
      </a:dk1>
      <a:lt1>
        <a:srgbClr val="0099CC"/>
      </a:lt1>
      <a:dk2>
        <a:srgbClr val="FFFFFF"/>
      </a:dk2>
      <a:lt2>
        <a:srgbClr val="868686"/>
      </a:lt2>
      <a:accent1>
        <a:srgbClr val="00FFCC"/>
      </a:accent1>
      <a:accent2>
        <a:srgbClr val="969696"/>
      </a:accent2>
      <a:accent3>
        <a:srgbClr val="AACAE2"/>
      </a:accent3>
      <a:accent4>
        <a:srgbClr val="000000"/>
      </a:accent4>
      <a:accent5>
        <a:srgbClr val="AAFFE2"/>
      </a:accent5>
      <a:accent6>
        <a:srgbClr val="878787"/>
      </a:accent6>
      <a:hlink>
        <a:srgbClr val="00FFCC"/>
      </a:hlink>
      <a:folHlink>
        <a:srgbClr val="99CCFF"/>
      </a:folHlink>
    </a:clrScheme>
    <a:fontScheme name="Employee Orientation">
      <a:majorFont>
        <a:latin typeface="Arial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Employee Orientation 1">
        <a:dk1>
          <a:srgbClr val="000000"/>
        </a:dk1>
        <a:lt1>
          <a:srgbClr val="0099CC"/>
        </a:lt1>
        <a:dk2>
          <a:srgbClr val="FFFFFF"/>
        </a:dk2>
        <a:lt2>
          <a:srgbClr val="868686"/>
        </a:lt2>
        <a:accent1>
          <a:srgbClr val="00FFCC"/>
        </a:accent1>
        <a:accent2>
          <a:srgbClr val="969696"/>
        </a:accent2>
        <a:accent3>
          <a:srgbClr val="AACAE2"/>
        </a:accent3>
        <a:accent4>
          <a:srgbClr val="000000"/>
        </a:accent4>
        <a:accent5>
          <a:srgbClr val="AAFFE2"/>
        </a:accent5>
        <a:accent6>
          <a:srgbClr val="878787"/>
        </a:accent6>
        <a:hlink>
          <a:srgbClr val="00FFCC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mployee Orientation 2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3366FF"/>
        </a:accent1>
        <a:accent2>
          <a:srgbClr val="009900"/>
        </a:accent2>
        <a:accent3>
          <a:srgbClr val="FFFFFF"/>
        </a:accent3>
        <a:accent4>
          <a:srgbClr val="000000"/>
        </a:accent4>
        <a:accent5>
          <a:srgbClr val="ADB8FF"/>
        </a:accent5>
        <a:accent6>
          <a:srgbClr val="008A00"/>
        </a:accent6>
        <a:hlink>
          <a:srgbClr val="FF0033"/>
        </a:hlink>
        <a:folHlink>
          <a:srgbClr val="CCCC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mployee Orientation 3">
        <a:dk1>
          <a:srgbClr val="5F5F5F"/>
        </a:dk1>
        <a:lt1>
          <a:srgbClr val="FFFFFF"/>
        </a:lt1>
        <a:dk2>
          <a:srgbClr val="5F5F5F"/>
        </a:dk2>
        <a:lt2>
          <a:srgbClr val="808080"/>
        </a:lt2>
        <a:accent1>
          <a:srgbClr val="969696"/>
        </a:accent1>
        <a:accent2>
          <a:srgbClr val="000000"/>
        </a:accent2>
        <a:accent3>
          <a:srgbClr val="FFFFFF"/>
        </a:accent3>
        <a:accent4>
          <a:srgbClr val="505050"/>
        </a:accent4>
        <a:accent5>
          <a:srgbClr val="C9C9C9"/>
        </a:accent5>
        <a:accent6>
          <a:srgbClr val="000000"/>
        </a:accent6>
        <a:hlink>
          <a:srgbClr val="777777"/>
        </a:hlink>
        <a:folHlink>
          <a:srgbClr val="CCCC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226154</Template>
  <TotalTime>1261</TotalTime>
  <Words>515</Words>
  <Application>Microsoft Office PowerPoint</Application>
  <PresentationFormat>Широкоэкранный</PresentationFormat>
  <Paragraphs>100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1" baseType="lpstr">
      <vt:lpstr>Arial</vt:lpstr>
      <vt:lpstr>Segoe UI</vt:lpstr>
      <vt:lpstr>Tahoma</vt:lpstr>
      <vt:lpstr>Times New Roman</vt:lpstr>
      <vt:lpstr>Wingdings</vt:lpstr>
      <vt:lpstr>Wingdings 3</vt:lpstr>
      <vt:lpstr>Employee Orientation</vt:lpstr>
      <vt:lpstr>Презентация PowerPoint</vt:lpstr>
      <vt:lpstr>ПСИХОЛОГИЧЕСКОЕ КОНСУЛЬТИРОВАНИЕ </vt:lpstr>
      <vt:lpstr>ПСИХОЛОГИЧЕСКОЕ КОНСУЛЬТИРОВАНИЕ </vt:lpstr>
      <vt:lpstr>СТРУКТУРА КОНСУЛЬТИРОВАНИЯ </vt:lpstr>
      <vt:lpstr>ОСНОВНЫЕ ПРОБЛЕМЫ, С КОТОРЫМИ ОБРАЩАЮТСЯ К ПЕДАГОГУ-ПСИХОЛОГУ РОДИТЕЛИ</vt:lpstr>
      <vt:lpstr>ОСНОВНЫЕ ПРОБЛЕМЫ, С КОТОРЫМИ ОБРАЩАЮТСЯ К ПЕДАГОГУ-ПСИХОЛОГУ ОБУЧАЮЩИЕСЯ</vt:lpstr>
      <vt:lpstr>ОСНОВНЫЕ ПРОБЛЕМЫ, С КОТОРЫМИ ОБРАЩАЮТСЯ К ПЕДАГОГУ-ПСИХОЛОГУ ПЕДАГОГИ</vt:lpstr>
      <vt:lpstr>ПРОФЕССИОНАЛЬНАЯ ЭТИКА </vt:lpstr>
      <vt:lpstr>Презентация PowerPoint</vt:lpstr>
      <vt:lpstr>ПРИМЕНЕНИЕ НОВЫХ  ПРОЕКТИВНЫХ МЕТОДИК В РАБОТЕ ПСИХОЛОГОВ (МАК)</vt:lpstr>
      <vt:lpstr>Презентация PowerPoint</vt:lpstr>
      <vt:lpstr>Презентация PowerPoint</vt:lpstr>
      <vt:lpstr>РАБОТА МЕТАФОРИЧЕСКИХ АССОЦИАТИВНЫХ КАРТ</vt:lpstr>
      <vt:lpstr>Благодарю за внимание!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Резервы эффективного  взаимодействия преподавателей и студентов</dc:title>
  <dc:creator>User-1</dc:creator>
  <cp:lastModifiedBy>Региональный Центр</cp:lastModifiedBy>
  <cp:revision>72</cp:revision>
  <dcterms:modified xsi:type="dcterms:W3CDTF">2024-02-09T05:00:29Z</dcterms:modified>
</cp:coreProperties>
</file>